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5"/>
  </p:notesMasterIdLst>
  <p:handoutMasterIdLst>
    <p:handoutMasterId r:id="rId16"/>
  </p:handoutMasterIdLst>
  <p:sldIdLst>
    <p:sldId id="1330" r:id="rId2"/>
    <p:sldId id="1332" r:id="rId3"/>
    <p:sldId id="1331" r:id="rId4"/>
    <p:sldId id="1320" r:id="rId5"/>
    <p:sldId id="1321" r:id="rId6"/>
    <p:sldId id="1334" r:id="rId7"/>
    <p:sldId id="1329" r:id="rId8"/>
    <p:sldId id="1338" r:id="rId9"/>
    <p:sldId id="1322" r:id="rId10"/>
    <p:sldId id="1333" r:id="rId11"/>
    <p:sldId id="1339" r:id="rId12"/>
    <p:sldId id="1337" r:id="rId13"/>
    <p:sldId id="1336" r:id="rId14"/>
  </p:sldIdLst>
  <p:sldSz cx="9144000" cy="6858000" type="screen4x3"/>
  <p:notesSz cx="6918325" cy="92043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8" autoAdjust="0"/>
    <p:restoredTop sz="94670" autoAdjust="0"/>
  </p:normalViewPr>
  <p:slideViewPr>
    <p:cSldViewPr>
      <p:cViewPr varScale="1">
        <p:scale>
          <a:sx n="53" d="100"/>
          <a:sy n="53" d="100"/>
        </p:scale>
        <p:origin x="-475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7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6" tIns="46168" rIns="92336" bIns="46168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1125" y="0"/>
            <a:ext cx="2997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6" tIns="46168" rIns="92336" bIns="46168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3950"/>
            <a:ext cx="2997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6" tIns="46168" rIns="92336" bIns="46168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1125" y="8743950"/>
            <a:ext cx="2997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6" tIns="46168" rIns="92336" bIns="46168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5DEFA8B-DE91-45D2-9BE2-10C1CF9B1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58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7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6" tIns="46168" rIns="92336" bIns="46168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1125" y="0"/>
            <a:ext cx="2997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6" tIns="46168" rIns="92336" bIns="46168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0563"/>
            <a:ext cx="4602163" cy="3451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5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373563"/>
            <a:ext cx="5073650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6" tIns="46168" rIns="92336" bIns="461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3950"/>
            <a:ext cx="2997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6" tIns="46168" rIns="92336" bIns="46168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1125" y="8743950"/>
            <a:ext cx="2997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6" tIns="46168" rIns="92336" bIns="46168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822AA14-E995-41F7-B815-E87694C07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13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8522" indent="-287893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51573" indent="-230315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12202" indent="-230315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72831" indent="-230315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33460" indent="-230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94089" indent="-230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54718" indent="-230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15347" indent="-230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B32F3CD7-0431-484A-9CD5-5DF155CA3515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ahoma" pitchFamily="34" charset="0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8522" indent="-287893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51573" indent="-230315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12202" indent="-230315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72831" indent="-230315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33460" indent="-230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94089" indent="-230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54718" indent="-230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15347" indent="-230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D20DE5B9-B64E-4E32-A1B2-D1AA31BA8593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FA252137-16D5-4F94-8B0D-35F7A53F9D3F}" type="slidenum">
              <a:rPr lang="en-US" smtClean="0">
                <a:latin typeface="Times New Roman" pitchFamily="18" charset="0"/>
              </a:rPr>
              <a:pPr eaLnBrk="1" hangingPunct="1"/>
              <a:t>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AE3552BD-26ED-43C0-85D7-6FAD5A6C08A4}" type="slidenum">
              <a:rPr lang="en-US" smtClean="0">
                <a:latin typeface="Times New Roman" pitchFamily="18" charset="0"/>
              </a:rPr>
              <a:pPr eaLnBrk="1" hangingPunct="1"/>
              <a:t>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AE3552BD-26ED-43C0-85D7-6FAD5A6C08A4}" type="slidenum">
              <a:rPr lang="en-US" smtClean="0">
                <a:latin typeface="Times New Roman" pitchFamily="18" charset="0"/>
              </a:rPr>
              <a:pPr eaLnBrk="1" hangingPunct="1"/>
              <a:t>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927E0F0A-B502-4149-8270-B476DB89925C}" type="slidenum">
              <a:rPr lang="en-US" smtClean="0">
                <a:latin typeface="Times New Roman" pitchFamily="18" charset="0"/>
              </a:rPr>
              <a:pPr eaLnBrk="1" hangingPunct="1"/>
              <a:t>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0563"/>
            <a:ext cx="4600575" cy="3451225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444" y="4373653"/>
            <a:ext cx="5073438" cy="4140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82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582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2003 - 2012 First Financial Systems, Inc.</a:t>
            </a: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C316B-93E7-4C28-8CCE-2255D251C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28389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89127-B18E-47E4-B0A3-898E960E4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2003 - 2012 First Financial Systems,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22203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AE5A8-E3D5-4C13-816A-D7BFE13C7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2003 - 2012 First Financial Systems,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53448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F2551-D1DB-4F2B-8F3C-B20AD97DE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2003 - 2012 First Financial Systems,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20260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289AF-1B70-4568-BC05-DC2987691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2003 - 2012 First Financial Systems,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29514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D586F-B8E4-41D2-AF20-710678242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2003 - 2012 First Financial Systems,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45151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11A4B-4783-40F6-B6E4-BA23BAF0A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2003 - 2012 First Financial Systems,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82935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894E6-0EA2-49C4-9233-B155835B2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2003 - 2012 First Financial Systems,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32337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D73AC-BA09-44FD-A704-7FB7B6BE3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2003 - 2012 First Financial Systems,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08059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78F36-D21A-4AEC-8FE1-8349ED57F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2003 - 2012 First Financial Systems,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18879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11AD3-E40F-416B-9281-0B9AB557D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2003 - 2012 First Financial Systems,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32996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2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7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C10604C-0439-4905-8ACE-E6679C6F7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572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72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72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2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0572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72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72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(C) 2003 - 2012 First Financial Systems, Inc.</a:t>
            </a:r>
            <a:endParaRPr lang="en-US"/>
          </a:p>
        </p:txBody>
      </p:sp>
      <p:sp>
        <p:nvSpPr>
          <p:cNvPr id="20572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>
    <p:wipe dir="d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hlerfinancial.com/PrintableDownloads/0905%20Money%20Scripts%20Exercise%20Revised%2007-07.pdf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kahlerfinancial.com/playmedia?file=Money%20Atom%20Exercise.flv" TargetMode="External"/><Relationship Id="rId5" Type="http://schemas.openxmlformats.org/officeDocument/2006/relationships/hyperlink" Target="http://www.kahlerfinancial.com/playmedia?file=0907%20Financial%20Trauma%20Exercise.flv" TargetMode="External"/><Relationship Id="rId4" Type="http://schemas.openxmlformats.org/officeDocument/2006/relationships/hyperlink" Target="http://www.kahlerfinancial.com/KFGClients.p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276600" y="990600"/>
            <a:ext cx="52578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>
                <a:latin typeface="+mj-lt"/>
              </a:rPr>
              <a:t>Interior Data Gathering</a:t>
            </a:r>
          </a:p>
        </p:txBody>
      </p:sp>
      <p:pic>
        <p:nvPicPr>
          <p:cNvPr id="24579" name="Picture 4" descr="icebe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20002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 descr="Note ta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27432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98978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 smtClean="0"/>
              <a:t>Share Your Story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514600"/>
            <a:ext cx="4007788" cy="2667000"/>
          </a:xfrm>
        </p:spPr>
      </p:pic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667000" y="6248400"/>
            <a:ext cx="33528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latin typeface="Arial" charset="0"/>
              </a:rPr>
              <a:t>(C) 2003 - 2012 First Financial Systems, Inc.</a:t>
            </a:r>
            <a:endParaRPr lang="en-US" dirty="0" smtClean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34300" y="6096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9515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Emotional 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82000" cy="3992563"/>
          </a:xfrm>
        </p:spPr>
        <p:txBody>
          <a:bodyPr/>
          <a:lstStyle/>
          <a:p>
            <a:r>
              <a:rPr lang="en-US" dirty="0" smtClean="0"/>
              <a:t>Break into groups of two</a:t>
            </a:r>
          </a:p>
          <a:p>
            <a:r>
              <a:rPr lang="en-US" dirty="0" smtClean="0"/>
              <a:t>Each of you will have 5 minutes to tell your story</a:t>
            </a:r>
          </a:p>
          <a:p>
            <a:r>
              <a:rPr lang="en-US" dirty="0" smtClean="0"/>
              <a:t>Switch after 5 minutes</a:t>
            </a:r>
          </a:p>
          <a:p>
            <a:r>
              <a:rPr lang="en-US" dirty="0" smtClean="0"/>
              <a:t>Listeners: no advice, relating to, or opinions</a:t>
            </a:r>
          </a:p>
          <a:p>
            <a:r>
              <a:rPr lang="en-US" dirty="0" smtClean="0"/>
              <a:t>If you must talk; “Tell me more about…”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2003 - 2012 First Financial Systems, Inc.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734300" y="6096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70852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9600" cy="1143000"/>
          </a:xfrm>
        </p:spPr>
        <p:txBody>
          <a:bodyPr/>
          <a:lstStyle/>
          <a:p>
            <a:r>
              <a:rPr lang="en-US" sz="8800" dirty="0" smtClean="0"/>
              <a:t>Q &amp; A</a:t>
            </a:r>
            <a:endParaRPr lang="en-US" sz="8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2003 - 2012 First Financial Systems, Inc.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734300" y="6096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50796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8382000" y="6248400"/>
            <a:ext cx="5334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>
              <a:latin typeface="Times New Roman" pitchFamily="18" charset="0"/>
            </a:endParaRPr>
          </a:p>
        </p:txBody>
      </p:sp>
      <p:sp>
        <p:nvSpPr>
          <p:cNvPr id="30728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0" y="1752600"/>
            <a:ext cx="4953000" cy="243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4400" b="1" dirty="0" smtClean="0">
                <a:effectLst/>
              </a:rPr>
              <a:t>Rick Kahler</a:t>
            </a:r>
          </a:p>
          <a:p>
            <a:pPr algn="ctr">
              <a:buFont typeface="Wingdings" pitchFamily="2" charset="2"/>
              <a:buNone/>
            </a:pPr>
            <a:r>
              <a:rPr lang="en-US" sz="2800" b="1" dirty="0" smtClean="0">
                <a:effectLst/>
              </a:rPr>
              <a:t>MS, CFP, </a:t>
            </a:r>
            <a:r>
              <a:rPr lang="en-US" sz="2800" b="1" dirty="0" err="1" smtClean="0">
                <a:effectLst/>
              </a:rPr>
              <a:t>ChFC</a:t>
            </a:r>
            <a:endParaRPr lang="en-US" sz="2800" b="1" dirty="0" smtClean="0">
              <a:effectLst/>
            </a:endParaRPr>
          </a:p>
          <a:p>
            <a:pPr algn="ctr">
              <a:buFont typeface="Wingdings" pitchFamily="2" charset="2"/>
              <a:buNone/>
            </a:pPr>
            <a:r>
              <a:rPr lang="en-US" sz="2400" dirty="0" smtClean="0">
                <a:solidFill>
                  <a:schemeClr val="hlink"/>
                </a:solidFill>
                <a:effectLst/>
              </a:rPr>
              <a:t>www.KahlerFinancial.com</a:t>
            </a:r>
          </a:p>
          <a:p>
            <a:pPr algn="ctr">
              <a:buFont typeface="Wingdings" pitchFamily="2" charset="2"/>
              <a:buNone/>
            </a:pPr>
            <a:r>
              <a:rPr lang="en-US" sz="2400" dirty="0" smtClean="0">
                <a:solidFill>
                  <a:schemeClr val="hlink"/>
                </a:solidFill>
                <a:effectLst/>
              </a:rPr>
              <a:t>Rick@KahlerFinancial.com </a:t>
            </a:r>
          </a:p>
          <a:p>
            <a:pPr algn="ctr">
              <a:buFont typeface="Wingdings" pitchFamily="2" charset="2"/>
              <a:buNone/>
            </a:pPr>
            <a:r>
              <a:rPr lang="en-US" sz="2400" dirty="0" smtClean="0">
                <a:solidFill>
                  <a:schemeClr val="hlink"/>
                </a:solidFill>
                <a:effectLst/>
              </a:rPr>
              <a:t>866-521-1400</a:t>
            </a:r>
          </a:p>
          <a:p>
            <a:pPr algn="ctr">
              <a:buFont typeface="Wingdings" pitchFamily="2" charset="2"/>
              <a:buNone/>
            </a:pPr>
            <a:endParaRPr lang="en-US" sz="2400" dirty="0" smtClean="0">
              <a:solidFill>
                <a:schemeClr val="hlink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09857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History Interview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04949"/>
            <a:ext cx="2971800" cy="2971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267200"/>
            <a:ext cx="2466975" cy="1847850"/>
          </a:xfrm>
          <a:prstGeom prst="rect">
            <a:avLst/>
          </a:prstGeom>
        </p:spPr>
      </p:pic>
      <p:pic>
        <p:nvPicPr>
          <p:cNvPr id="8" name="Picture 3" descr="eg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397679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667000" y="6248400"/>
            <a:ext cx="33528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latin typeface="Arial" charset="0"/>
              </a:rPr>
              <a:t>(C) 2003 - 2012 First Financial Systems, Inc.</a:t>
            </a:r>
            <a:endParaRPr lang="en-US" dirty="0" smtClean="0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34300" y="6096000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93350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276600" y="990600"/>
            <a:ext cx="5257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latin typeface="+mj-lt"/>
              </a:rPr>
              <a:t>Homework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810000" y="2743200"/>
            <a:ext cx="533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Money 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Scripts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hlinkClick r:id="rId4"/>
            </a:endParaRPr>
          </a:p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hlinkClick r:id="rId5"/>
              </a:rPr>
              <a:t>Money Egg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hlinkClick r:id="rId4"/>
            </a:endParaRPr>
          </a:p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hlinkClick r:id="rId6"/>
              </a:rPr>
              <a:t>Money Atom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484" name="Picture 5" descr="homewor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27273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667000" y="6248400"/>
            <a:ext cx="33528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latin typeface="Arial" charset="0"/>
              </a:rPr>
              <a:t>(C) 2003 - 2012 First Financial Systems, Inc.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57461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048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Money Egg</a:t>
            </a:r>
          </a:p>
        </p:txBody>
      </p:sp>
      <p:pic>
        <p:nvPicPr>
          <p:cNvPr id="3075" name="Picture 3" descr="eg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43401"/>
            <a:ext cx="251165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mon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2057400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5300" y="603301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667000" y="6248400"/>
            <a:ext cx="33528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latin typeface="Arial" charset="0"/>
              </a:rPr>
              <a:t>(C) 2003 - 2012 First Financial Systems, Inc.</a:t>
            </a: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Money Egg Exercise</a:t>
            </a:r>
          </a:p>
        </p:txBody>
      </p:sp>
      <p:sp>
        <p:nvSpPr>
          <p:cNvPr id="134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Draw an egg</a:t>
            </a:r>
          </a:p>
          <a:p>
            <a:pPr eaLnBrk="1" hangingPunct="1">
              <a:defRPr/>
            </a:pPr>
            <a:r>
              <a:rPr lang="en-US" dirty="0" smtClean="0"/>
              <a:t>Start with earliest money memory.  Earning, receiving, giving, borrowing, or saving.  Times someone financially hurt, betrayed, abused, neglected, or took advantage of you </a:t>
            </a:r>
          </a:p>
          <a:p>
            <a:pPr eaLnBrk="1" hangingPunct="1">
              <a:defRPr/>
            </a:pPr>
            <a:r>
              <a:rPr lang="en-US" dirty="0" smtClean="0"/>
              <a:t>Start at the bottom of the egg</a:t>
            </a:r>
          </a:p>
          <a:p>
            <a:pPr eaLnBrk="1" hangingPunct="1">
              <a:defRPr/>
            </a:pPr>
            <a:r>
              <a:rPr lang="en-US" dirty="0" smtClean="0"/>
              <a:t>Drawing segments to represent each incident</a:t>
            </a:r>
          </a:p>
          <a:p>
            <a:pPr eaLnBrk="1" hangingPunct="1">
              <a:defRPr/>
            </a:pPr>
            <a:r>
              <a:rPr lang="en-US" dirty="0" smtClean="0"/>
              <a:t>Progress from past to present</a:t>
            </a:r>
          </a:p>
          <a:p>
            <a:pPr eaLnBrk="1" hangingPunct="1">
              <a:defRPr/>
            </a:pPr>
            <a:r>
              <a:rPr lang="en-US" dirty="0" smtClean="0"/>
              <a:t>Use your non-dominate hand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667000" y="6248400"/>
            <a:ext cx="33528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latin typeface="Arial" charset="0"/>
              </a:rPr>
              <a:t>(C) 2003 - 2012 First Financial Systems, Inc.</a:t>
            </a:r>
            <a:endParaRPr lang="en-US" dirty="0" smtClean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34300" y="6096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My Egg</a:t>
            </a:r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49890" y="6227207"/>
            <a:ext cx="33528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latin typeface="Arial" charset="0"/>
              </a:rPr>
              <a:t>(C) 2003 - 2012 First Financial Systems, Inc.</a:t>
            </a:r>
            <a:endParaRPr lang="en-US" dirty="0" smtClean="0">
              <a:latin typeface="Arial" charset="0"/>
            </a:endParaRPr>
          </a:p>
        </p:txBody>
      </p:sp>
      <p:pic>
        <p:nvPicPr>
          <p:cNvPr id="5" name="Picture 4" descr="ricks egg_Pag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4432980" cy="506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34300" y="6096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00587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7" y="914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Draw Your Egg</a:t>
            </a:r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667000" y="6248400"/>
            <a:ext cx="33528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latin typeface="Arial" charset="0"/>
              </a:rPr>
              <a:t>(C) 2003 - 2012 First Financial Systems, Inc.</a:t>
            </a:r>
            <a:endParaRPr lang="en-US" dirty="0" smtClean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33600"/>
            <a:ext cx="5188278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34300" y="6096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Money Egg Exercise</a:t>
            </a:r>
          </a:p>
        </p:txBody>
      </p:sp>
      <p:sp>
        <p:nvSpPr>
          <p:cNvPr id="134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Draw an egg</a:t>
            </a:r>
          </a:p>
          <a:p>
            <a:pPr eaLnBrk="1" hangingPunct="1">
              <a:defRPr/>
            </a:pPr>
            <a:r>
              <a:rPr lang="en-US" dirty="0" smtClean="0"/>
              <a:t>Start with earliest money memory.  Earning, receiving, giving, borrowing, or saving.  Times someone financially hurt, betrayed, abused, neglected, or took advantage of you </a:t>
            </a:r>
          </a:p>
          <a:p>
            <a:pPr eaLnBrk="1" hangingPunct="1">
              <a:defRPr/>
            </a:pPr>
            <a:r>
              <a:rPr lang="en-US" dirty="0" smtClean="0"/>
              <a:t>Start at the bottom of the egg</a:t>
            </a:r>
          </a:p>
          <a:p>
            <a:pPr eaLnBrk="1" hangingPunct="1">
              <a:defRPr/>
            </a:pPr>
            <a:r>
              <a:rPr lang="en-US" dirty="0" smtClean="0"/>
              <a:t>Drawing segments to represent each incident</a:t>
            </a:r>
          </a:p>
          <a:p>
            <a:pPr eaLnBrk="1" hangingPunct="1">
              <a:defRPr/>
            </a:pPr>
            <a:r>
              <a:rPr lang="en-US" dirty="0" smtClean="0"/>
              <a:t>Progress from past to present</a:t>
            </a:r>
          </a:p>
          <a:p>
            <a:pPr eaLnBrk="1" hangingPunct="1">
              <a:defRPr/>
            </a:pPr>
            <a:r>
              <a:rPr lang="en-US" dirty="0" smtClean="0"/>
              <a:t>Use your non-dominate hand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667000" y="6248400"/>
            <a:ext cx="33528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latin typeface="Arial" charset="0"/>
              </a:rPr>
              <a:t>(C) 2003 - 2012 First Financial Systems, Inc.</a:t>
            </a:r>
            <a:endParaRPr lang="en-US" dirty="0" smtClean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34300" y="6096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0877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667000" y="6248400"/>
            <a:ext cx="33528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latin typeface="Arial" charset="0"/>
              </a:rPr>
              <a:t>(C) 2003 - 2012 First Financial Systems, Inc.</a:t>
            </a:r>
            <a:endParaRPr lang="en-US" dirty="0" smtClean="0">
              <a:latin typeface="Arial" charset="0"/>
            </a:endParaRPr>
          </a:p>
        </p:txBody>
      </p:sp>
      <p:sp>
        <p:nvSpPr>
          <p:cNvPr id="134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Money Egg Exercise</a:t>
            </a:r>
          </a:p>
        </p:txBody>
      </p:sp>
      <p:sp>
        <p:nvSpPr>
          <p:cNvPr id="134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Use your dominate hand and go back and attach a feeling to each incident</a:t>
            </a:r>
          </a:p>
          <a:p>
            <a:pPr eaLnBrk="1" hangingPunct="1">
              <a:defRPr/>
            </a:pPr>
            <a:r>
              <a:rPr lang="en-US" dirty="0" smtClean="0"/>
              <a:t>Put a “-” or a “+” by each event, add up, ratio</a:t>
            </a:r>
          </a:p>
          <a:p>
            <a:pPr eaLnBrk="1" hangingPunct="1">
              <a:defRPr/>
            </a:pPr>
            <a:r>
              <a:rPr lang="en-US" dirty="0" smtClean="0"/>
              <a:t>Identify the top three positive and negative events</a:t>
            </a:r>
          </a:p>
          <a:p>
            <a:pPr eaLnBrk="1" hangingPunct="1">
              <a:defRPr/>
            </a:pPr>
            <a:r>
              <a:rPr lang="en-US" dirty="0" smtClean="0"/>
              <a:t>What are the themes or the moral of the story?</a:t>
            </a:r>
          </a:p>
          <a:p>
            <a:pPr eaLnBrk="1" hangingPunct="1">
              <a:defRPr/>
            </a:pPr>
            <a:r>
              <a:rPr lang="en-US" dirty="0" smtClean="0"/>
              <a:t>Are there any symbols you’ve forgotten?</a:t>
            </a:r>
          </a:p>
          <a:p>
            <a:pPr lvl="1" eaLnBrk="1" hangingPunct="1">
              <a:defRPr/>
            </a:pPr>
            <a:r>
              <a:rPr lang="en-US" dirty="0" smtClean="0"/>
              <a:t>Result of disassociation due to trauma.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34300" y="6096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25583</TotalTime>
  <Words>413</Words>
  <Application>Microsoft Office PowerPoint</Application>
  <PresentationFormat>On-screen Show (4:3)</PresentationFormat>
  <Paragraphs>70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Stream</vt:lpstr>
      <vt:lpstr>Interior Data Gathering</vt:lpstr>
      <vt:lpstr>Money History Interview</vt:lpstr>
      <vt:lpstr>Homework</vt:lpstr>
      <vt:lpstr>Money Egg</vt:lpstr>
      <vt:lpstr>Money Egg Exercise</vt:lpstr>
      <vt:lpstr>My Egg</vt:lpstr>
      <vt:lpstr>Draw Your Egg</vt:lpstr>
      <vt:lpstr>Money Egg Exercise</vt:lpstr>
      <vt:lpstr>Money Egg Exercise</vt:lpstr>
      <vt:lpstr>Share Your Story</vt:lpstr>
      <vt:lpstr>Emotional Listening</vt:lpstr>
      <vt:lpstr>Q &amp; A</vt:lpstr>
      <vt:lpstr>PowerPoint Presentation</vt:lpstr>
    </vt:vector>
  </TitlesOfParts>
  <Company>Kahler Financial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Awakenings</dc:title>
  <dc:creator>marketing</dc:creator>
  <cp:lastModifiedBy>Richard Kahler</cp:lastModifiedBy>
  <cp:revision>544</cp:revision>
  <dcterms:created xsi:type="dcterms:W3CDTF">2003-09-11T15:51:42Z</dcterms:created>
  <dcterms:modified xsi:type="dcterms:W3CDTF">2012-10-16T14:32:00Z</dcterms:modified>
</cp:coreProperties>
</file>