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81" r:id="rId1"/>
  </p:sldMasterIdLst>
  <p:notesMasterIdLst>
    <p:notesMasterId r:id="rId17"/>
  </p:notesMasterIdLst>
  <p:handoutMasterIdLst>
    <p:handoutMasterId r:id="rId18"/>
  </p:handoutMasterIdLst>
  <p:sldIdLst>
    <p:sldId id="256" r:id="rId2"/>
    <p:sldId id="269" r:id="rId3"/>
    <p:sldId id="295" r:id="rId4"/>
    <p:sldId id="333" r:id="rId5"/>
    <p:sldId id="334" r:id="rId6"/>
    <p:sldId id="331" r:id="rId7"/>
    <p:sldId id="332" r:id="rId8"/>
    <p:sldId id="261" r:id="rId9"/>
    <p:sldId id="326" r:id="rId10"/>
    <p:sldId id="324" r:id="rId11"/>
    <p:sldId id="322" r:id="rId12"/>
    <p:sldId id="317" r:id="rId13"/>
    <p:sldId id="329" r:id="rId14"/>
    <p:sldId id="319" r:id="rId15"/>
    <p:sldId id="316" r:id="rId16"/>
  </p:sldIdLst>
  <p:sldSz cx="9144000" cy="6858000" type="screen4x3"/>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935" autoAdjust="0"/>
    <p:restoredTop sz="94660"/>
  </p:normalViewPr>
  <p:slideViewPr>
    <p:cSldViewPr snapToGrid="0" snapToObjects="1">
      <p:cViewPr>
        <p:scale>
          <a:sx n="91" d="100"/>
          <a:sy n="91" d="100"/>
        </p:scale>
        <p:origin x="-1066" y="1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23583C-CE3D-4824-8597-39C3236B93B4}" type="doc">
      <dgm:prSet loTypeId="urn:microsoft.com/office/officeart/2005/8/layout/balance1" loCatId="relationship" qsTypeId="urn:microsoft.com/office/officeart/2005/8/quickstyle/simple5" qsCatId="simple" csTypeId="urn:microsoft.com/office/officeart/2005/8/colors/accent1_2" csCatId="accent1" phldr="1"/>
      <dgm:spPr/>
      <dgm:t>
        <a:bodyPr/>
        <a:lstStyle/>
        <a:p>
          <a:endParaRPr lang="en-US"/>
        </a:p>
      </dgm:t>
    </dgm:pt>
    <dgm:pt modelId="{C81CE243-00E0-43CA-8D55-A8D4A53BB5E1}">
      <dgm:prSet phldrT="[Text]">
        <dgm:style>
          <a:lnRef idx="1">
            <a:schemeClr val="accent2"/>
          </a:lnRef>
          <a:fillRef idx="2">
            <a:schemeClr val="accent2"/>
          </a:fillRef>
          <a:effectRef idx="1">
            <a:schemeClr val="accent2"/>
          </a:effectRef>
          <a:fontRef idx="minor">
            <a:schemeClr val="dk1"/>
          </a:fontRef>
        </dgm:style>
      </dgm:prSet>
      <dgm:spPr/>
      <dgm:t>
        <a:bodyPr/>
        <a:lstStyle/>
        <a:p>
          <a:r>
            <a:rPr lang="en-US" b="1" dirty="0" smtClean="0"/>
            <a:t>Delegator</a:t>
          </a:r>
          <a:endParaRPr lang="en-US" b="1" dirty="0"/>
        </a:p>
      </dgm:t>
    </dgm:pt>
    <dgm:pt modelId="{7A8A472A-8AB0-47B2-815A-672A28D4DC9C}" type="parTrans" cxnId="{ED1DDDC7-BB30-4444-93E9-A5FC27B4D8AE}">
      <dgm:prSet/>
      <dgm:spPr/>
      <dgm:t>
        <a:bodyPr/>
        <a:lstStyle/>
        <a:p>
          <a:endParaRPr lang="en-US"/>
        </a:p>
      </dgm:t>
    </dgm:pt>
    <dgm:pt modelId="{FF11CDD9-A12F-4C6D-8560-458C803663E1}" type="sibTrans" cxnId="{ED1DDDC7-BB30-4444-93E9-A5FC27B4D8AE}">
      <dgm:prSet/>
      <dgm:spPr/>
      <dgm:t>
        <a:bodyPr/>
        <a:lstStyle/>
        <a:p>
          <a:endParaRPr lang="en-US"/>
        </a:p>
      </dgm:t>
    </dgm:pt>
    <dgm:pt modelId="{C0CDE9F9-236B-4EDD-B5AC-8DD4DAC3277B}">
      <dgm:prSet phldrT="[Text]"/>
      <dgm:spPr/>
      <dgm:t>
        <a:bodyPr/>
        <a:lstStyle/>
        <a:p>
          <a:r>
            <a:rPr lang="en-US" dirty="0" smtClean="0">
              <a:solidFill>
                <a:schemeClr val="tx1"/>
              </a:solidFill>
            </a:rPr>
            <a:t>Willing and able to pay for it</a:t>
          </a:r>
          <a:endParaRPr lang="en-US" dirty="0">
            <a:solidFill>
              <a:schemeClr val="tx1"/>
            </a:solidFill>
          </a:endParaRPr>
        </a:p>
      </dgm:t>
    </dgm:pt>
    <dgm:pt modelId="{8C66374A-12AF-43E7-9500-F9E64D6ECBA8}" type="parTrans" cxnId="{DD0F0386-D9F1-4AFE-A855-3F05D2E2B5D0}">
      <dgm:prSet/>
      <dgm:spPr/>
      <dgm:t>
        <a:bodyPr/>
        <a:lstStyle/>
        <a:p>
          <a:endParaRPr lang="en-US"/>
        </a:p>
      </dgm:t>
    </dgm:pt>
    <dgm:pt modelId="{A32D17D5-D781-4687-8D6C-7753CB8BF83A}" type="sibTrans" cxnId="{DD0F0386-D9F1-4AFE-A855-3F05D2E2B5D0}">
      <dgm:prSet/>
      <dgm:spPr/>
      <dgm:t>
        <a:bodyPr/>
        <a:lstStyle/>
        <a:p>
          <a:endParaRPr lang="en-US"/>
        </a:p>
      </dgm:t>
    </dgm:pt>
    <dgm:pt modelId="{B5236161-E846-4214-8826-4E8052C48353}">
      <dgm:prSet phldrT="[Text]"/>
      <dgm:spPr/>
      <dgm:t>
        <a:bodyPr/>
        <a:lstStyle/>
        <a:p>
          <a:r>
            <a:rPr lang="en-US" dirty="0" smtClean="0">
              <a:solidFill>
                <a:schemeClr val="tx1"/>
              </a:solidFill>
            </a:rPr>
            <a:t>Desires permanent engagement</a:t>
          </a:r>
          <a:endParaRPr lang="en-US" dirty="0">
            <a:solidFill>
              <a:schemeClr val="tx1"/>
            </a:solidFill>
          </a:endParaRPr>
        </a:p>
      </dgm:t>
    </dgm:pt>
    <dgm:pt modelId="{CF9CDB9C-A954-437F-BCF4-68F0E7AF2C27}" type="parTrans" cxnId="{E9659763-4CC1-4B1B-BCDD-2D817AB37626}">
      <dgm:prSet/>
      <dgm:spPr/>
      <dgm:t>
        <a:bodyPr/>
        <a:lstStyle/>
        <a:p>
          <a:endParaRPr lang="en-US"/>
        </a:p>
      </dgm:t>
    </dgm:pt>
    <dgm:pt modelId="{ED63B094-0BFB-4E03-AE9A-CB2FE2B37DC9}" type="sibTrans" cxnId="{E9659763-4CC1-4B1B-BCDD-2D817AB37626}">
      <dgm:prSet/>
      <dgm:spPr/>
      <dgm:t>
        <a:bodyPr/>
        <a:lstStyle/>
        <a:p>
          <a:endParaRPr lang="en-US"/>
        </a:p>
      </dgm:t>
    </dgm:pt>
    <dgm:pt modelId="{311E9BA8-E7BF-4AB5-8B70-9AA94FD3F7B3}">
      <dgm:prSet phldrT="[Text]">
        <dgm:style>
          <a:lnRef idx="1">
            <a:schemeClr val="accent2"/>
          </a:lnRef>
          <a:fillRef idx="2">
            <a:schemeClr val="accent2"/>
          </a:fillRef>
          <a:effectRef idx="1">
            <a:schemeClr val="accent2"/>
          </a:effectRef>
          <a:fontRef idx="minor">
            <a:schemeClr val="dk1"/>
          </a:fontRef>
        </dgm:style>
      </dgm:prSet>
      <dgm:spPr/>
      <dgm:t>
        <a:bodyPr/>
        <a:lstStyle/>
        <a:p>
          <a:r>
            <a:rPr lang="en-US" b="1" dirty="0" smtClean="0"/>
            <a:t>Validator</a:t>
          </a:r>
          <a:endParaRPr lang="en-US" b="1" dirty="0"/>
        </a:p>
      </dgm:t>
    </dgm:pt>
    <dgm:pt modelId="{A7D43805-298A-4997-A38C-46FC7AD1C523}" type="parTrans" cxnId="{D63EB370-3804-4C4E-B9B7-CB92F6B17B0D}">
      <dgm:prSet/>
      <dgm:spPr/>
      <dgm:t>
        <a:bodyPr/>
        <a:lstStyle/>
        <a:p>
          <a:endParaRPr lang="en-US"/>
        </a:p>
      </dgm:t>
    </dgm:pt>
    <dgm:pt modelId="{01781AA7-7D59-4064-803A-1B03FD550005}" type="sibTrans" cxnId="{D63EB370-3804-4C4E-B9B7-CB92F6B17B0D}">
      <dgm:prSet/>
      <dgm:spPr/>
      <dgm:t>
        <a:bodyPr/>
        <a:lstStyle/>
        <a:p>
          <a:endParaRPr lang="en-US"/>
        </a:p>
      </dgm:t>
    </dgm:pt>
    <dgm:pt modelId="{936B0071-3312-485C-99FF-0BC2CC14E518}">
      <dgm:prSet phldrT="[Text]"/>
      <dgm:spPr/>
      <dgm:t>
        <a:bodyPr/>
        <a:lstStyle/>
        <a:p>
          <a:r>
            <a:rPr lang="en-US" dirty="0" smtClean="0">
              <a:solidFill>
                <a:schemeClr val="tx1"/>
              </a:solidFill>
            </a:rPr>
            <a:t>Value-conscious </a:t>
          </a:r>
          <a:endParaRPr lang="en-US" dirty="0">
            <a:solidFill>
              <a:schemeClr val="tx1"/>
            </a:solidFill>
          </a:endParaRPr>
        </a:p>
      </dgm:t>
    </dgm:pt>
    <dgm:pt modelId="{3610C009-0B9F-4320-8566-269F9D308A37}" type="parTrans" cxnId="{48961F69-778D-4915-96D3-2224F11B0DC7}">
      <dgm:prSet/>
      <dgm:spPr/>
      <dgm:t>
        <a:bodyPr/>
        <a:lstStyle/>
        <a:p>
          <a:endParaRPr lang="en-US"/>
        </a:p>
      </dgm:t>
    </dgm:pt>
    <dgm:pt modelId="{91B5B40C-A9AE-495C-AF54-50F54CECC78E}" type="sibTrans" cxnId="{48961F69-778D-4915-96D3-2224F11B0DC7}">
      <dgm:prSet/>
      <dgm:spPr/>
      <dgm:t>
        <a:bodyPr/>
        <a:lstStyle/>
        <a:p>
          <a:endParaRPr lang="en-US"/>
        </a:p>
      </dgm:t>
    </dgm:pt>
    <dgm:pt modelId="{E38E490A-A023-48C4-8087-129713116B10}">
      <dgm:prSet phldrT="[Text]"/>
      <dgm:spPr/>
      <dgm:t>
        <a:bodyPr/>
        <a:lstStyle/>
        <a:p>
          <a:r>
            <a:rPr lang="en-US" dirty="0" smtClean="0">
              <a:solidFill>
                <a:schemeClr val="tx1"/>
              </a:solidFill>
            </a:rPr>
            <a:t>Not willing to give up control</a:t>
          </a:r>
          <a:endParaRPr lang="en-US" dirty="0">
            <a:solidFill>
              <a:schemeClr val="tx1"/>
            </a:solidFill>
          </a:endParaRPr>
        </a:p>
      </dgm:t>
    </dgm:pt>
    <dgm:pt modelId="{BA2324CC-9BC5-49B4-97B9-015EA9FDF6F8}" type="parTrans" cxnId="{D977B40A-8E7C-49D2-847A-FF91F0054CCA}">
      <dgm:prSet/>
      <dgm:spPr/>
      <dgm:t>
        <a:bodyPr/>
        <a:lstStyle/>
        <a:p>
          <a:endParaRPr lang="en-US"/>
        </a:p>
      </dgm:t>
    </dgm:pt>
    <dgm:pt modelId="{CED9BCC5-0FCB-4138-918F-59F05163A275}" type="sibTrans" cxnId="{D977B40A-8E7C-49D2-847A-FF91F0054CCA}">
      <dgm:prSet/>
      <dgm:spPr/>
      <dgm:t>
        <a:bodyPr/>
        <a:lstStyle/>
        <a:p>
          <a:endParaRPr lang="en-US"/>
        </a:p>
      </dgm:t>
    </dgm:pt>
    <dgm:pt modelId="{89C8D4B3-A1AA-496E-9913-D48B47D9B02D}">
      <dgm:prSet phldrT="[Text]"/>
      <dgm:spPr/>
      <dgm:t>
        <a:bodyPr/>
        <a:lstStyle/>
        <a:p>
          <a:r>
            <a:rPr lang="en-US" dirty="0" smtClean="0">
              <a:solidFill>
                <a:schemeClr val="tx1"/>
              </a:solidFill>
            </a:rPr>
            <a:t>Needs/wants advice periodically</a:t>
          </a:r>
          <a:endParaRPr lang="en-US" dirty="0">
            <a:solidFill>
              <a:schemeClr val="tx1"/>
            </a:solidFill>
          </a:endParaRPr>
        </a:p>
      </dgm:t>
    </dgm:pt>
    <dgm:pt modelId="{B905D143-F898-4ADD-ABD0-BC6999CE8ABC}" type="parTrans" cxnId="{ACD6649E-B89C-41F8-9839-536902EE3381}">
      <dgm:prSet/>
      <dgm:spPr/>
      <dgm:t>
        <a:bodyPr/>
        <a:lstStyle/>
        <a:p>
          <a:endParaRPr lang="en-US"/>
        </a:p>
      </dgm:t>
    </dgm:pt>
    <dgm:pt modelId="{C09679FC-F965-4C05-A082-6BEE5A3049FD}" type="sibTrans" cxnId="{ACD6649E-B89C-41F8-9839-536902EE3381}">
      <dgm:prSet/>
      <dgm:spPr/>
      <dgm:t>
        <a:bodyPr/>
        <a:lstStyle/>
        <a:p>
          <a:endParaRPr lang="en-US"/>
        </a:p>
      </dgm:t>
    </dgm:pt>
    <dgm:pt modelId="{CBAE8608-DB4E-40D3-AF07-66F3F64D2065}" type="pres">
      <dgm:prSet presAssocID="{C123583C-CE3D-4824-8597-39C3236B93B4}" presName="outerComposite" presStyleCnt="0">
        <dgm:presLayoutVars>
          <dgm:chMax val="2"/>
          <dgm:animLvl val="lvl"/>
          <dgm:resizeHandles val="exact"/>
        </dgm:presLayoutVars>
      </dgm:prSet>
      <dgm:spPr/>
      <dgm:t>
        <a:bodyPr/>
        <a:lstStyle/>
        <a:p>
          <a:endParaRPr lang="en-US"/>
        </a:p>
      </dgm:t>
    </dgm:pt>
    <dgm:pt modelId="{F6497177-CD5B-40DB-AB47-D700B3E83868}" type="pres">
      <dgm:prSet presAssocID="{C123583C-CE3D-4824-8597-39C3236B93B4}" presName="dummyMaxCanvas" presStyleCnt="0"/>
      <dgm:spPr/>
    </dgm:pt>
    <dgm:pt modelId="{B53B34A8-ED96-40A4-A2DF-AADC081282FD}" type="pres">
      <dgm:prSet presAssocID="{C123583C-CE3D-4824-8597-39C3236B93B4}" presName="parentComposite" presStyleCnt="0"/>
      <dgm:spPr/>
    </dgm:pt>
    <dgm:pt modelId="{D70C7A13-6A3D-45AC-AE95-D69814D2902F}" type="pres">
      <dgm:prSet presAssocID="{C123583C-CE3D-4824-8597-39C3236B93B4}" presName="parent1" presStyleLbl="alignAccFollowNode1" presStyleIdx="0" presStyleCnt="4">
        <dgm:presLayoutVars>
          <dgm:chMax val="4"/>
        </dgm:presLayoutVars>
      </dgm:prSet>
      <dgm:spPr/>
      <dgm:t>
        <a:bodyPr/>
        <a:lstStyle/>
        <a:p>
          <a:endParaRPr lang="en-US"/>
        </a:p>
      </dgm:t>
    </dgm:pt>
    <dgm:pt modelId="{CBD74E6E-E2BB-4EE7-B9AD-7A3B1540B511}" type="pres">
      <dgm:prSet presAssocID="{C123583C-CE3D-4824-8597-39C3236B93B4}" presName="parent2" presStyleLbl="alignAccFollowNode1" presStyleIdx="1" presStyleCnt="4" custLinFactNeighborX="14236">
        <dgm:presLayoutVars>
          <dgm:chMax val="4"/>
        </dgm:presLayoutVars>
      </dgm:prSet>
      <dgm:spPr/>
      <dgm:t>
        <a:bodyPr/>
        <a:lstStyle/>
        <a:p>
          <a:endParaRPr lang="en-US"/>
        </a:p>
      </dgm:t>
    </dgm:pt>
    <dgm:pt modelId="{D8304050-42D1-497A-BEC2-F5E4A8C8A38B}" type="pres">
      <dgm:prSet presAssocID="{C123583C-CE3D-4824-8597-39C3236B93B4}" presName="childrenComposite" presStyleCnt="0"/>
      <dgm:spPr/>
    </dgm:pt>
    <dgm:pt modelId="{0BBA157A-F8DB-4561-A1BC-A6C70E197E79}" type="pres">
      <dgm:prSet presAssocID="{C123583C-CE3D-4824-8597-39C3236B93B4}" presName="dummyMaxCanvas_ChildArea" presStyleCnt="0"/>
      <dgm:spPr/>
    </dgm:pt>
    <dgm:pt modelId="{2473ED49-B553-4A79-A62D-CCD2F67110BC}" type="pres">
      <dgm:prSet presAssocID="{C123583C-CE3D-4824-8597-39C3236B93B4}" presName="fulcrum" presStyleLbl="alignAccFollowNode1" presStyleIdx="2" presStyleCnt="4"/>
      <dgm:spPr/>
    </dgm:pt>
    <dgm:pt modelId="{8AB55AB4-70BA-4C99-A253-BE0FF8F65914}" type="pres">
      <dgm:prSet presAssocID="{C123583C-CE3D-4824-8597-39C3236B93B4}" presName="balance_23" presStyleLbl="alignAccFollowNode1" presStyleIdx="3" presStyleCnt="4" custLinFactNeighborX="124" custLinFactNeighborY="26354">
        <dgm:presLayoutVars>
          <dgm:bulletEnabled val="1"/>
        </dgm:presLayoutVars>
      </dgm:prSet>
      <dgm:spPr/>
    </dgm:pt>
    <dgm:pt modelId="{071A5B3C-89D6-4C97-9BAF-BA9EEDA5C621}" type="pres">
      <dgm:prSet presAssocID="{C123583C-CE3D-4824-8597-39C3236B93B4}" presName="right_23_1" presStyleLbl="node1" presStyleIdx="0" presStyleCnt="5">
        <dgm:presLayoutVars>
          <dgm:bulletEnabled val="1"/>
        </dgm:presLayoutVars>
      </dgm:prSet>
      <dgm:spPr/>
      <dgm:t>
        <a:bodyPr/>
        <a:lstStyle/>
        <a:p>
          <a:endParaRPr lang="en-US"/>
        </a:p>
      </dgm:t>
    </dgm:pt>
    <dgm:pt modelId="{DE1C202E-943A-4684-A4BB-C3C192DBD0FF}" type="pres">
      <dgm:prSet presAssocID="{C123583C-CE3D-4824-8597-39C3236B93B4}" presName="right_23_2" presStyleLbl="node1" presStyleIdx="1" presStyleCnt="5" custLinFactNeighborX="-1149" custLinFactNeighborY="-2474">
        <dgm:presLayoutVars>
          <dgm:bulletEnabled val="1"/>
        </dgm:presLayoutVars>
      </dgm:prSet>
      <dgm:spPr/>
      <dgm:t>
        <a:bodyPr/>
        <a:lstStyle/>
        <a:p>
          <a:endParaRPr lang="en-US"/>
        </a:p>
      </dgm:t>
    </dgm:pt>
    <dgm:pt modelId="{C391ED4D-A071-4F66-BECA-A31AF2F1568C}" type="pres">
      <dgm:prSet presAssocID="{C123583C-CE3D-4824-8597-39C3236B93B4}" presName="right_23_3" presStyleLbl="node1" presStyleIdx="2" presStyleCnt="5" custLinFactNeighborX="405" custLinFactNeighborY="-8464">
        <dgm:presLayoutVars>
          <dgm:bulletEnabled val="1"/>
        </dgm:presLayoutVars>
      </dgm:prSet>
      <dgm:spPr/>
      <dgm:t>
        <a:bodyPr/>
        <a:lstStyle/>
        <a:p>
          <a:endParaRPr lang="en-US"/>
        </a:p>
      </dgm:t>
    </dgm:pt>
    <dgm:pt modelId="{3F92FFCB-67EA-4F9C-BA20-D552C10509AB}" type="pres">
      <dgm:prSet presAssocID="{C123583C-CE3D-4824-8597-39C3236B93B4}" presName="left_23_1" presStyleLbl="node1" presStyleIdx="3" presStyleCnt="5">
        <dgm:presLayoutVars>
          <dgm:bulletEnabled val="1"/>
        </dgm:presLayoutVars>
      </dgm:prSet>
      <dgm:spPr/>
      <dgm:t>
        <a:bodyPr/>
        <a:lstStyle/>
        <a:p>
          <a:endParaRPr lang="en-US"/>
        </a:p>
      </dgm:t>
    </dgm:pt>
    <dgm:pt modelId="{411ACAD1-4287-4EF1-95EB-1B1E1C6AF5DE}" type="pres">
      <dgm:prSet presAssocID="{C123583C-CE3D-4824-8597-39C3236B93B4}" presName="left_23_2" presStyleLbl="node1" presStyleIdx="4" presStyleCnt="5">
        <dgm:presLayoutVars>
          <dgm:bulletEnabled val="1"/>
        </dgm:presLayoutVars>
      </dgm:prSet>
      <dgm:spPr/>
      <dgm:t>
        <a:bodyPr/>
        <a:lstStyle/>
        <a:p>
          <a:endParaRPr lang="en-US"/>
        </a:p>
      </dgm:t>
    </dgm:pt>
  </dgm:ptLst>
  <dgm:cxnLst>
    <dgm:cxn modelId="{CACAB865-C31C-485B-B6E9-29B9F6B80B00}" type="presOf" srcId="{311E9BA8-E7BF-4AB5-8B70-9AA94FD3F7B3}" destId="{CBD74E6E-E2BB-4EE7-B9AD-7A3B1540B511}" srcOrd="0" destOrd="0" presId="urn:microsoft.com/office/officeart/2005/8/layout/balance1"/>
    <dgm:cxn modelId="{C896D3E0-8837-4852-9D44-48C8DD2223DA}" type="presOf" srcId="{B5236161-E846-4214-8826-4E8052C48353}" destId="{411ACAD1-4287-4EF1-95EB-1B1E1C6AF5DE}" srcOrd="0" destOrd="0" presId="urn:microsoft.com/office/officeart/2005/8/layout/balance1"/>
    <dgm:cxn modelId="{D63EB370-3804-4C4E-B9B7-CB92F6B17B0D}" srcId="{C123583C-CE3D-4824-8597-39C3236B93B4}" destId="{311E9BA8-E7BF-4AB5-8B70-9AA94FD3F7B3}" srcOrd="1" destOrd="0" parTransId="{A7D43805-298A-4997-A38C-46FC7AD1C523}" sibTransId="{01781AA7-7D59-4064-803A-1B03FD550005}"/>
    <dgm:cxn modelId="{65EAA95B-1AD9-4908-9433-14224BD42BC8}" type="presOf" srcId="{C81CE243-00E0-43CA-8D55-A8D4A53BB5E1}" destId="{D70C7A13-6A3D-45AC-AE95-D69814D2902F}" srcOrd="0" destOrd="0" presId="urn:microsoft.com/office/officeart/2005/8/layout/balance1"/>
    <dgm:cxn modelId="{DD0F0386-D9F1-4AFE-A855-3F05D2E2B5D0}" srcId="{C81CE243-00E0-43CA-8D55-A8D4A53BB5E1}" destId="{C0CDE9F9-236B-4EDD-B5AC-8DD4DAC3277B}" srcOrd="0" destOrd="0" parTransId="{8C66374A-12AF-43E7-9500-F9E64D6ECBA8}" sibTransId="{A32D17D5-D781-4687-8D6C-7753CB8BF83A}"/>
    <dgm:cxn modelId="{E9659763-4CC1-4B1B-BCDD-2D817AB37626}" srcId="{C81CE243-00E0-43CA-8D55-A8D4A53BB5E1}" destId="{B5236161-E846-4214-8826-4E8052C48353}" srcOrd="1" destOrd="0" parTransId="{CF9CDB9C-A954-437F-BCF4-68F0E7AF2C27}" sibTransId="{ED63B094-0BFB-4E03-AE9A-CB2FE2B37DC9}"/>
    <dgm:cxn modelId="{48961F69-778D-4915-96D3-2224F11B0DC7}" srcId="{311E9BA8-E7BF-4AB5-8B70-9AA94FD3F7B3}" destId="{936B0071-3312-485C-99FF-0BC2CC14E518}" srcOrd="0" destOrd="0" parTransId="{3610C009-0B9F-4320-8566-269F9D308A37}" sibTransId="{91B5B40C-A9AE-495C-AF54-50F54CECC78E}"/>
    <dgm:cxn modelId="{D977B40A-8E7C-49D2-847A-FF91F0054CCA}" srcId="{311E9BA8-E7BF-4AB5-8B70-9AA94FD3F7B3}" destId="{E38E490A-A023-48C4-8087-129713116B10}" srcOrd="1" destOrd="0" parTransId="{BA2324CC-9BC5-49B4-97B9-015EA9FDF6F8}" sibTransId="{CED9BCC5-0FCB-4138-918F-59F05163A275}"/>
    <dgm:cxn modelId="{327C8091-FF1B-4BEC-BB00-81C6ADC2DB7A}" type="presOf" srcId="{C0CDE9F9-236B-4EDD-B5AC-8DD4DAC3277B}" destId="{3F92FFCB-67EA-4F9C-BA20-D552C10509AB}" srcOrd="0" destOrd="0" presId="urn:microsoft.com/office/officeart/2005/8/layout/balance1"/>
    <dgm:cxn modelId="{6FA97F46-8641-410D-B48D-095FDA5231EF}" type="presOf" srcId="{89C8D4B3-A1AA-496E-9913-D48B47D9B02D}" destId="{C391ED4D-A071-4F66-BECA-A31AF2F1568C}" srcOrd="0" destOrd="0" presId="urn:microsoft.com/office/officeart/2005/8/layout/balance1"/>
    <dgm:cxn modelId="{C5E8CD3E-864C-4E73-991D-647580F5C5ED}" type="presOf" srcId="{E38E490A-A023-48C4-8087-129713116B10}" destId="{DE1C202E-943A-4684-A4BB-C3C192DBD0FF}" srcOrd="0" destOrd="0" presId="urn:microsoft.com/office/officeart/2005/8/layout/balance1"/>
    <dgm:cxn modelId="{F5F067AA-75ED-4B33-A43A-22EF4F501635}" type="presOf" srcId="{C123583C-CE3D-4824-8597-39C3236B93B4}" destId="{CBAE8608-DB4E-40D3-AF07-66F3F64D2065}" srcOrd="0" destOrd="0" presId="urn:microsoft.com/office/officeart/2005/8/layout/balance1"/>
    <dgm:cxn modelId="{ACD6649E-B89C-41F8-9839-536902EE3381}" srcId="{311E9BA8-E7BF-4AB5-8B70-9AA94FD3F7B3}" destId="{89C8D4B3-A1AA-496E-9913-D48B47D9B02D}" srcOrd="2" destOrd="0" parTransId="{B905D143-F898-4ADD-ABD0-BC6999CE8ABC}" sibTransId="{C09679FC-F965-4C05-A082-6BEE5A3049FD}"/>
    <dgm:cxn modelId="{ED1DDDC7-BB30-4444-93E9-A5FC27B4D8AE}" srcId="{C123583C-CE3D-4824-8597-39C3236B93B4}" destId="{C81CE243-00E0-43CA-8D55-A8D4A53BB5E1}" srcOrd="0" destOrd="0" parTransId="{7A8A472A-8AB0-47B2-815A-672A28D4DC9C}" sibTransId="{FF11CDD9-A12F-4C6D-8560-458C803663E1}"/>
    <dgm:cxn modelId="{8207D465-C298-4623-AB01-F4AE8D4AC85C}" type="presOf" srcId="{936B0071-3312-485C-99FF-0BC2CC14E518}" destId="{071A5B3C-89D6-4C97-9BAF-BA9EEDA5C621}" srcOrd="0" destOrd="0" presId="urn:microsoft.com/office/officeart/2005/8/layout/balance1"/>
    <dgm:cxn modelId="{5652E5B5-C2C3-4F7F-9BBE-8854456350C1}" type="presParOf" srcId="{CBAE8608-DB4E-40D3-AF07-66F3F64D2065}" destId="{F6497177-CD5B-40DB-AB47-D700B3E83868}" srcOrd="0" destOrd="0" presId="urn:microsoft.com/office/officeart/2005/8/layout/balance1"/>
    <dgm:cxn modelId="{0562ECD5-17F2-4685-9996-CA0C103670F7}" type="presParOf" srcId="{CBAE8608-DB4E-40D3-AF07-66F3F64D2065}" destId="{B53B34A8-ED96-40A4-A2DF-AADC081282FD}" srcOrd="1" destOrd="0" presId="urn:microsoft.com/office/officeart/2005/8/layout/balance1"/>
    <dgm:cxn modelId="{29355F95-7AE7-41B9-9ABA-9811861B7DBA}" type="presParOf" srcId="{B53B34A8-ED96-40A4-A2DF-AADC081282FD}" destId="{D70C7A13-6A3D-45AC-AE95-D69814D2902F}" srcOrd="0" destOrd="0" presId="urn:microsoft.com/office/officeart/2005/8/layout/balance1"/>
    <dgm:cxn modelId="{CA945892-4CAD-4459-8E92-BD4054D11DEA}" type="presParOf" srcId="{B53B34A8-ED96-40A4-A2DF-AADC081282FD}" destId="{CBD74E6E-E2BB-4EE7-B9AD-7A3B1540B511}" srcOrd="1" destOrd="0" presId="urn:microsoft.com/office/officeart/2005/8/layout/balance1"/>
    <dgm:cxn modelId="{B8B5006F-0592-4C50-8744-8DF23B596827}" type="presParOf" srcId="{CBAE8608-DB4E-40D3-AF07-66F3F64D2065}" destId="{D8304050-42D1-497A-BEC2-F5E4A8C8A38B}" srcOrd="2" destOrd="0" presId="urn:microsoft.com/office/officeart/2005/8/layout/balance1"/>
    <dgm:cxn modelId="{3D6E36F4-E855-4FD6-985B-3E1D21442C0F}" type="presParOf" srcId="{D8304050-42D1-497A-BEC2-F5E4A8C8A38B}" destId="{0BBA157A-F8DB-4561-A1BC-A6C70E197E79}" srcOrd="0" destOrd="0" presId="urn:microsoft.com/office/officeart/2005/8/layout/balance1"/>
    <dgm:cxn modelId="{F15FF1D5-501F-4D24-8EFD-8FCB5331B61F}" type="presParOf" srcId="{D8304050-42D1-497A-BEC2-F5E4A8C8A38B}" destId="{2473ED49-B553-4A79-A62D-CCD2F67110BC}" srcOrd="1" destOrd="0" presId="urn:microsoft.com/office/officeart/2005/8/layout/balance1"/>
    <dgm:cxn modelId="{DB568E8F-D9F9-44BE-BE19-FF925C5652BF}" type="presParOf" srcId="{D8304050-42D1-497A-BEC2-F5E4A8C8A38B}" destId="{8AB55AB4-70BA-4C99-A253-BE0FF8F65914}" srcOrd="2" destOrd="0" presId="urn:microsoft.com/office/officeart/2005/8/layout/balance1"/>
    <dgm:cxn modelId="{52754C35-2DFF-4B59-98BF-2B6E7E38E404}" type="presParOf" srcId="{D8304050-42D1-497A-BEC2-F5E4A8C8A38B}" destId="{071A5B3C-89D6-4C97-9BAF-BA9EEDA5C621}" srcOrd="3" destOrd="0" presId="urn:microsoft.com/office/officeart/2005/8/layout/balance1"/>
    <dgm:cxn modelId="{6D4A05CE-F287-4CDB-A27A-9E7FF25F685E}" type="presParOf" srcId="{D8304050-42D1-497A-BEC2-F5E4A8C8A38B}" destId="{DE1C202E-943A-4684-A4BB-C3C192DBD0FF}" srcOrd="4" destOrd="0" presId="urn:microsoft.com/office/officeart/2005/8/layout/balance1"/>
    <dgm:cxn modelId="{74C5C26C-2FCB-4944-8071-3A4444858973}" type="presParOf" srcId="{D8304050-42D1-497A-BEC2-F5E4A8C8A38B}" destId="{C391ED4D-A071-4F66-BECA-A31AF2F1568C}" srcOrd="5" destOrd="0" presId="urn:microsoft.com/office/officeart/2005/8/layout/balance1"/>
    <dgm:cxn modelId="{DB4B3FE7-183E-4017-B0D6-B32CCE302646}" type="presParOf" srcId="{D8304050-42D1-497A-BEC2-F5E4A8C8A38B}" destId="{3F92FFCB-67EA-4F9C-BA20-D552C10509AB}" srcOrd="6" destOrd="0" presId="urn:microsoft.com/office/officeart/2005/8/layout/balance1"/>
    <dgm:cxn modelId="{BF52B259-E4B5-4B06-B42B-6764376CBC35}" type="presParOf" srcId="{D8304050-42D1-497A-BEC2-F5E4A8C8A38B}" destId="{411ACAD1-4287-4EF1-95EB-1B1E1C6AF5DE}" srcOrd="7" destOrd="0" presId="urn:microsoft.com/office/officeart/2005/8/layout/balanc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6F98A81-43C4-4EAA-BB03-4EEA440F0DEE}" type="doc">
      <dgm:prSet loTypeId="urn:microsoft.com/office/officeart/2005/8/layout/pyramid1" loCatId="pyramid" qsTypeId="urn:microsoft.com/office/officeart/2005/8/quickstyle/simple1" qsCatId="simple" csTypeId="urn:microsoft.com/office/officeart/2005/8/colors/accent5_5" csCatId="accent5" phldr="1"/>
      <dgm:spPr>
        <a:scene3d>
          <a:camera prst="orthographicFront">
            <a:rot lat="0" lon="0" rev="0"/>
          </a:camera>
          <a:lightRig rig="glow" dir="t">
            <a:rot lat="0" lon="0" rev="14100000"/>
          </a:lightRig>
        </a:scene3d>
      </dgm:spPr>
      <dgm:t>
        <a:bodyPr/>
        <a:lstStyle/>
        <a:p>
          <a:endParaRPr lang="en-US"/>
        </a:p>
      </dgm:t>
    </dgm:pt>
    <dgm:pt modelId="{1DB4F57F-9CAC-4D32-85AB-594B75A7DC98}">
      <dgm:prSet custT="1"/>
      <dgm:spPr>
        <a:ln>
          <a:noFill/>
        </a:ln>
        <a:effectLst/>
        <a:scene3d>
          <a:camera prst="orthographicFront">
            <a:rot lat="0" lon="0" rev="0"/>
          </a:camera>
          <a:lightRig rig="glow" dir="t">
            <a:rot lat="0" lon="0" rev="14100000"/>
          </a:lightRig>
        </a:scene3d>
        <a:sp3d prstMaterial="softEdge">
          <a:bevelT w="127000" prst="artDeco"/>
        </a:sp3d>
      </dgm:spPr>
      <dgm:t>
        <a:bodyPr/>
        <a:lstStyle/>
        <a:p>
          <a:pPr rtl="0"/>
          <a:r>
            <a:rPr lang="en-US" sz="2400" b="1" dirty="0" err="1" smtClean="0"/>
            <a:t>DIYers</a:t>
          </a:r>
          <a:endParaRPr lang="en-US" sz="2400" b="1" dirty="0"/>
        </a:p>
      </dgm:t>
    </dgm:pt>
    <dgm:pt modelId="{A29F49B9-6115-40EC-A197-2B01CB2208CB}" type="parTrans" cxnId="{6C7EB14A-701C-48B6-ABB6-9EBC543B85CD}">
      <dgm:prSet/>
      <dgm:spPr/>
      <dgm:t>
        <a:bodyPr/>
        <a:lstStyle/>
        <a:p>
          <a:endParaRPr lang="en-US"/>
        </a:p>
      </dgm:t>
    </dgm:pt>
    <dgm:pt modelId="{32F1F784-2FBF-41D3-BE05-20BC84D71C0D}" type="sibTrans" cxnId="{6C7EB14A-701C-48B6-ABB6-9EBC543B85CD}">
      <dgm:prSet/>
      <dgm:spPr/>
      <dgm:t>
        <a:bodyPr/>
        <a:lstStyle/>
        <a:p>
          <a:endParaRPr lang="en-US"/>
        </a:p>
      </dgm:t>
    </dgm:pt>
    <dgm:pt modelId="{5BCE307E-2DD4-4C10-AB3E-D34CB0CB5F08}">
      <dgm:prSet custT="1"/>
      <dgm:spPr>
        <a:ln>
          <a:noFill/>
        </a:ln>
        <a:effectLst/>
        <a:scene3d>
          <a:camera prst="orthographicFront">
            <a:rot lat="0" lon="0" rev="0"/>
          </a:camera>
          <a:lightRig rig="glow" dir="t">
            <a:rot lat="0" lon="0" rev="14100000"/>
          </a:lightRig>
        </a:scene3d>
        <a:sp3d prstMaterial="softEdge">
          <a:bevelT w="127000" prst="artDeco"/>
        </a:sp3d>
      </dgm:spPr>
      <dgm:t>
        <a:bodyPr/>
        <a:lstStyle/>
        <a:p>
          <a:pPr rtl="0"/>
          <a:r>
            <a:rPr lang="en-US" sz="2400" b="1" dirty="0" smtClean="0"/>
            <a:t>Middle-Income</a:t>
          </a:r>
          <a:endParaRPr lang="en-US" sz="2400" b="1" dirty="0"/>
        </a:p>
      </dgm:t>
    </dgm:pt>
    <dgm:pt modelId="{1E0E26FA-FA80-4B1D-B43C-81919894804B}" type="parTrans" cxnId="{21B6830B-0BD7-42B5-A654-044BF425D7B0}">
      <dgm:prSet/>
      <dgm:spPr/>
      <dgm:t>
        <a:bodyPr/>
        <a:lstStyle/>
        <a:p>
          <a:endParaRPr lang="en-US"/>
        </a:p>
      </dgm:t>
    </dgm:pt>
    <dgm:pt modelId="{B5153D0C-9B26-48CC-A944-CD878A392EB3}" type="sibTrans" cxnId="{21B6830B-0BD7-42B5-A654-044BF425D7B0}">
      <dgm:prSet/>
      <dgm:spPr/>
      <dgm:t>
        <a:bodyPr/>
        <a:lstStyle/>
        <a:p>
          <a:endParaRPr lang="en-US"/>
        </a:p>
      </dgm:t>
    </dgm:pt>
    <dgm:pt modelId="{BB3E34A0-C31B-465D-9F76-B7DC26AFF076}">
      <dgm:prSet custT="1"/>
      <dgm:spPr>
        <a:ln>
          <a:noFill/>
        </a:ln>
        <a:effectLst/>
        <a:scene3d>
          <a:camera prst="orthographicFront">
            <a:rot lat="0" lon="0" rev="0"/>
          </a:camera>
          <a:lightRig rig="glow" dir="t">
            <a:rot lat="0" lon="0" rev="14100000"/>
          </a:lightRig>
        </a:scene3d>
        <a:sp3d prstMaterial="softEdge">
          <a:bevelT w="127000" prst="artDeco"/>
        </a:sp3d>
      </dgm:spPr>
      <dgm:t>
        <a:bodyPr/>
        <a:lstStyle/>
        <a:p>
          <a:pPr rtl="0"/>
          <a:r>
            <a:rPr lang="en-US" sz="2400" b="1" dirty="0" smtClean="0"/>
            <a:t>Beginners</a:t>
          </a:r>
          <a:endParaRPr lang="en-US" sz="2400" b="1" dirty="0"/>
        </a:p>
      </dgm:t>
    </dgm:pt>
    <dgm:pt modelId="{F3EF55E0-4306-4642-9A91-C98412BB800C}" type="parTrans" cxnId="{0D07D348-21BA-45BD-8C17-9CAD0477280A}">
      <dgm:prSet/>
      <dgm:spPr/>
      <dgm:t>
        <a:bodyPr/>
        <a:lstStyle/>
        <a:p>
          <a:endParaRPr lang="en-US"/>
        </a:p>
      </dgm:t>
    </dgm:pt>
    <dgm:pt modelId="{769A2A41-2F04-4172-BE0B-9BD9C0CD59E6}" type="sibTrans" cxnId="{0D07D348-21BA-45BD-8C17-9CAD0477280A}">
      <dgm:prSet/>
      <dgm:spPr/>
      <dgm:t>
        <a:bodyPr/>
        <a:lstStyle/>
        <a:p>
          <a:endParaRPr lang="en-US"/>
        </a:p>
      </dgm:t>
    </dgm:pt>
    <dgm:pt modelId="{F698EB1B-25E6-4A4C-8ACD-7F7F64F3F97B}">
      <dgm:prSet custT="1"/>
      <dgm:spPr>
        <a:ln>
          <a:noFill/>
        </a:ln>
        <a:effectLst/>
        <a:scene3d>
          <a:camera prst="orthographicFront">
            <a:rot lat="0" lon="0" rev="0"/>
          </a:camera>
          <a:lightRig rig="glow" dir="t">
            <a:rot lat="0" lon="0" rev="14100000"/>
          </a:lightRig>
        </a:scene3d>
        <a:sp3d prstMaterial="softEdge">
          <a:bevelT w="127000" prst="artDeco"/>
        </a:sp3d>
      </dgm:spPr>
      <dgm:t>
        <a:bodyPr/>
        <a:lstStyle/>
        <a:p>
          <a:pPr rtl="0"/>
          <a:r>
            <a:rPr lang="en-US" sz="2400" b="1" dirty="0" smtClean="0"/>
            <a:t>Validators</a:t>
          </a:r>
          <a:endParaRPr lang="en-US" sz="2400" b="1" dirty="0"/>
        </a:p>
      </dgm:t>
    </dgm:pt>
    <dgm:pt modelId="{C79AF94C-2F15-46F8-802F-2A6EB36CB4D8}" type="parTrans" cxnId="{8009C4B7-F674-45D9-9120-742807E21AA4}">
      <dgm:prSet/>
      <dgm:spPr/>
      <dgm:t>
        <a:bodyPr/>
        <a:lstStyle/>
        <a:p>
          <a:endParaRPr lang="en-US"/>
        </a:p>
      </dgm:t>
    </dgm:pt>
    <dgm:pt modelId="{73FB7E1C-A16D-4E19-AFB7-50C7306225F2}" type="sibTrans" cxnId="{8009C4B7-F674-45D9-9120-742807E21AA4}">
      <dgm:prSet/>
      <dgm:spPr/>
      <dgm:t>
        <a:bodyPr/>
        <a:lstStyle/>
        <a:p>
          <a:endParaRPr lang="en-US"/>
        </a:p>
      </dgm:t>
    </dgm:pt>
    <dgm:pt modelId="{D90970CE-8FBC-4442-A883-9F2EF592198A}" type="pres">
      <dgm:prSet presAssocID="{56F98A81-43C4-4EAA-BB03-4EEA440F0DEE}" presName="Name0" presStyleCnt="0">
        <dgm:presLayoutVars>
          <dgm:dir/>
          <dgm:animLvl val="lvl"/>
          <dgm:resizeHandles val="exact"/>
        </dgm:presLayoutVars>
      </dgm:prSet>
      <dgm:spPr/>
      <dgm:t>
        <a:bodyPr/>
        <a:lstStyle/>
        <a:p>
          <a:endParaRPr lang="en-US"/>
        </a:p>
      </dgm:t>
    </dgm:pt>
    <dgm:pt modelId="{D7086375-2F43-409D-912C-CFA4F7A6DE65}" type="pres">
      <dgm:prSet presAssocID="{1DB4F57F-9CAC-4D32-85AB-594B75A7DC98}" presName="Name8" presStyleCnt="0"/>
      <dgm:spPr>
        <a:ln>
          <a:noFill/>
        </a:ln>
        <a:effectLst/>
        <a:scene3d>
          <a:camera prst="orthographicFront">
            <a:rot lat="0" lon="0" rev="0"/>
          </a:camera>
          <a:lightRig rig="glow" dir="t">
            <a:rot lat="0" lon="0" rev="14100000"/>
          </a:lightRig>
        </a:scene3d>
        <a:sp3d prstMaterial="softEdge">
          <a:bevelT w="127000" prst="artDeco"/>
        </a:sp3d>
      </dgm:spPr>
    </dgm:pt>
    <dgm:pt modelId="{86CB8D0F-8FE7-40EC-9584-66326B9F0F47}" type="pres">
      <dgm:prSet presAssocID="{1DB4F57F-9CAC-4D32-85AB-594B75A7DC98}" presName="level" presStyleLbl="node1" presStyleIdx="0" presStyleCnt="4" custScaleX="98925">
        <dgm:presLayoutVars>
          <dgm:chMax val="1"/>
          <dgm:bulletEnabled val="1"/>
        </dgm:presLayoutVars>
      </dgm:prSet>
      <dgm:spPr/>
      <dgm:t>
        <a:bodyPr/>
        <a:lstStyle/>
        <a:p>
          <a:endParaRPr lang="en-US"/>
        </a:p>
      </dgm:t>
    </dgm:pt>
    <dgm:pt modelId="{9E87CAAF-F2C5-45B4-8BFB-287B1F4E2F5A}" type="pres">
      <dgm:prSet presAssocID="{1DB4F57F-9CAC-4D32-85AB-594B75A7DC98}" presName="levelTx" presStyleLbl="revTx" presStyleIdx="0" presStyleCnt="0">
        <dgm:presLayoutVars>
          <dgm:chMax val="1"/>
          <dgm:bulletEnabled val="1"/>
        </dgm:presLayoutVars>
      </dgm:prSet>
      <dgm:spPr/>
      <dgm:t>
        <a:bodyPr/>
        <a:lstStyle/>
        <a:p>
          <a:endParaRPr lang="en-US"/>
        </a:p>
      </dgm:t>
    </dgm:pt>
    <dgm:pt modelId="{C50400B2-4594-48F7-88B4-9268C6218946}" type="pres">
      <dgm:prSet presAssocID="{BB3E34A0-C31B-465D-9F76-B7DC26AFF076}" presName="Name8" presStyleCnt="0"/>
      <dgm:spPr>
        <a:ln>
          <a:noFill/>
        </a:ln>
        <a:effectLst/>
        <a:scene3d>
          <a:camera prst="orthographicFront">
            <a:rot lat="0" lon="0" rev="0"/>
          </a:camera>
          <a:lightRig rig="glow" dir="t">
            <a:rot lat="0" lon="0" rev="14100000"/>
          </a:lightRig>
        </a:scene3d>
        <a:sp3d prstMaterial="softEdge">
          <a:bevelT w="127000" prst="artDeco"/>
        </a:sp3d>
      </dgm:spPr>
    </dgm:pt>
    <dgm:pt modelId="{D00C7EFB-C733-4E27-9C4D-678D97089540}" type="pres">
      <dgm:prSet presAssocID="{BB3E34A0-C31B-465D-9F76-B7DC26AFF076}" presName="level" presStyleLbl="node1" presStyleIdx="1" presStyleCnt="4" custScaleX="101075">
        <dgm:presLayoutVars>
          <dgm:chMax val="1"/>
          <dgm:bulletEnabled val="1"/>
        </dgm:presLayoutVars>
      </dgm:prSet>
      <dgm:spPr/>
      <dgm:t>
        <a:bodyPr/>
        <a:lstStyle/>
        <a:p>
          <a:endParaRPr lang="en-US"/>
        </a:p>
      </dgm:t>
    </dgm:pt>
    <dgm:pt modelId="{2464180A-ADA8-4345-8C75-11E22190C8F4}" type="pres">
      <dgm:prSet presAssocID="{BB3E34A0-C31B-465D-9F76-B7DC26AFF076}" presName="levelTx" presStyleLbl="revTx" presStyleIdx="0" presStyleCnt="0">
        <dgm:presLayoutVars>
          <dgm:chMax val="1"/>
          <dgm:bulletEnabled val="1"/>
        </dgm:presLayoutVars>
      </dgm:prSet>
      <dgm:spPr/>
      <dgm:t>
        <a:bodyPr/>
        <a:lstStyle/>
        <a:p>
          <a:endParaRPr lang="en-US"/>
        </a:p>
      </dgm:t>
    </dgm:pt>
    <dgm:pt modelId="{92147FD8-05E5-49EB-A1CB-16C74FCD430D}" type="pres">
      <dgm:prSet presAssocID="{F698EB1B-25E6-4A4C-8ACD-7F7F64F3F97B}" presName="Name8" presStyleCnt="0"/>
      <dgm:spPr>
        <a:ln>
          <a:noFill/>
        </a:ln>
        <a:effectLst/>
        <a:scene3d>
          <a:camera prst="orthographicFront">
            <a:rot lat="0" lon="0" rev="0"/>
          </a:camera>
          <a:lightRig rig="glow" dir="t">
            <a:rot lat="0" lon="0" rev="14100000"/>
          </a:lightRig>
        </a:scene3d>
        <a:sp3d prstMaterial="softEdge">
          <a:bevelT w="127000" prst="artDeco"/>
        </a:sp3d>
      </dgm:spPr>
    </dgm:pt>
    <dgm:pt modelId="{3CC381EC-44EF-4DC8-B29E-EDC193361931}" type="pres">
      <dgm:prSet presAssocID="{F698EB1B-25E6-4A4C-8ACD-7F7F64F3F97B}" presName="level" presStyleLbl="node1" presStyleIdx="2" presStyleCnt="4" custScaleX="98925" custLinFactNeighborX="-631">
        <dgm:presLayoutVars>
          <dgm:chMax val="1"/>
          <dgm:bulletEnabled val="1"/>
        </dgm:presLayoutVars>
      </dgm:prSet>
      <dgm:spPr/>
      <dgm:t>
        <a:bodyPr/>
        <a:lstStyle/>
        <a:p>
          <a:endParaRPr lang="en-US"/>
        </a:p>
      </dgm:t>
    </dgm:pt>
    <dgm:pt modelId="{84465016-109F-43A8-881A-E5ADAE6BCB36}" type="pres">
      <dgm:prSet presAssocID="{F698EB1B-25E6-4A4C-8ACD-7F7F64F3F97B}" presName="levelTx" presStyleLbl="revTx" presStyleIdx="0" presStyleCnt="0">
        <dgm:presLayoutVars>
          <dgm:chMax val="1"/>
          <dgm:bulletEnabled val="1"/>
        </dgm:presLayoutVars>
      </dgm:prSet>
      <dgm:spPr/>
      <dgm:t>
        <a:bodyPr/>
        <a:lstStyle/>
        <a:p>
          <a:endParaRPr lang="en-US"/>
        </a:p>
      </dgm:t>
    </dgm:pt>
    <dgm:pt modelId="{0DE31A7D-0BA7-4974-B995-EABCBBD03D3F}" type="pres">
      <dgm:prSet presAssocID="{5BCE307E-2DD4-4C10-AB3E-D34CB0CB5F08}" presName="Name8" presStyleCnt="0"/>
      <dgm:spPr>
        <a:ln>
          <a:noFill/>
        </a:ln>
        <a:effectLst/>
        <a:scene3d>
          <a:camera prst="orthographicFront">
            <a:rot lat="0" lon="0" rev="0"/>
          </a:camera>
          <a:lightRig rig="glow" dir="t">
            <a:rot lat="0" lon="0" rev="14100000"/>
          </a:lightRig>
        </a:scene3d>
        <a:sp3d prstMaterial="softEdge">
          <a:bevelT w="127000" prst="artDeco"/>
        </a:sp3d>
      </dgm:spPr>
    </dgm:pt>
    <dgm:pt modelId="{DBEC52DD-92DA-4A8D-AA77-B2DA8403064B}" type="pres">
      <dgm:prSet presAssocID="{5BCE307E-2DD4-4C10-AB3E-D34CB0CB5F08}" presName="level" presStyleLbl="node1" presStyleIdx="3" presStyleCnt="4">
        <dgm:presLayoutVars>
          <dgm:chMax val="1"/>
          <dgm:bulletEnabled val="1"/>
        </dgm:presLayoutVars>
      </dgm:prSet>
      <dgm:spPr/>
      <dgm:t>
        <a:bodyPr/>
        <a:lstStyle/>
        <a:p>
          <a:endParaRPr lang="en-US"/>
        </a:p>
      </dgm:t>
    </dgm:pt>
    <dgm:pt modelId="{F04ED888-83CE-4865-A1B9-C1A04BCFF64F}" type="pres">
      <dgm:prSet presAssocID="{5BCE307E-2DD4-4C10-AB3E-D34CB0CB5F08}" presName="levelTx" presStyleLbl="revTx" presStyleIdx="0" presStyleCnt="0">
        <dgm:presLayoutVars>
          <dgm:chMax val="1"/>
          <dgm:bulletEnabled val="1"/>
        </dgm:presLayoutVars>
      </dgm:prSet>
      <dgm:spPr/>
      <dgm:t>
        <a:bodyPr/>
        <a:lstStyle/>
        <a:p>
          <a:endParaRPr lang="en-US"/>
        </a:p>
      </dgm:t>
    </dgm:pt>
  </dgm:ptLst>
  <dgm:cxnLst>
    <dgm:cxn modelId="{4ACF4C2D-C0D1-4B3B-B55A-4D8F30761C87}" type="presOf" srcId="{BB3E34A0-C31B-465D-9F76-B7DC26AFF076}" destId="{2464180A-ADA8-4345-8C75-11E22190C8F4}" srcOrd="1" destOrd="0" presId="urn:microsoft.com/office/officeart/2005/8/layout/pyramid1"/>
    <dgm:cxn modelId="{1FDDAD0C-F20A-4E8D-BE23-10DB63B23D46}" type="presOf" srcId="{1DB4F57F-9CAC-4D32-85AB-594B75A7DC98}" destId="{86CB8D0F-8FE7-40EC-9584-66326B9F0F47}" srcOrd="0" destOrd="0" presId="urn:microsoft.com/office/officeart/2005/8/layout/pyramid1"/>
    <dgm:cxn modelId="{4AC91E6B-2F3B-4C81-92AD-4275CD36D2B3}" type="presOf" srcId="{BB3E34A0-C31B-465D-9F76-B7DC26AFF076}" destId="{D00C7EFB-C733-4E27-9C4D-678D97089540}" srcOrd="0" destOrd="0" presId="urn:microsoft.com/office/officeart/2005/8/layout/pyramid1"/>
    <dgm:cxn modelId="{F3E206EC-0B6B-41EA-934C-6C151BF4A014}" type="presOf" srcId="{F698EB1B-25E6-4A4C-8ACD-7F7F64F3F97B}" destId="{84465016-109F-43A8-881A-E5ADAE6BCB36}" srcOrd="1" destOrd="0" presId="urn:microsoft.com/office/officeart/2005/8/layout/pyramid1"/>
    <dgm:cxn modelId="{0D07D348-21BA-45BD-8C17-9CAD0477280A}" srcId="{56F98A81-43C4-4EAA-BB03-4EEA440F0DEE}" destId="{BB3E34A0-C31B-465D-9F76-B7DC26AFF076}" srcOrd="1" destOrd="0" parTransId="{F3EF55E0-4306-4642-9A91-C98412BB800C}" sibTransId="{769A2A41-2F04-4172-BE0B-9BD9C0CD59E6}"/>
    <dgm:cxn modelId="{6C7EB14A-701C-48B6-ABB6-9EBC543B85CD}" srcId="{56F98A81-43C4-4EAA-BB03-4EEA440F0DEE}" destId="{1DB4F57F-9CAC-4D32-85AB-594B75A7DC98}" srcOrd="0" destOrd="0" parTransId="{A29F49B9-6115-40EC-A197-2B01CB2208CB}" sibTransId="{32F1F784-2FBF-41D3-BE05-20BC84D71C0D}"/>
    <dgm:cxn modelId="{8009C4B7-F674-45D9-9120-742807E21AA4}" srcId="{56F98A81-43C4-4EAA-BB03-4EEA440F0DEE}" destId="{F698EB1B-25E6-4A4C-8ACD-7F7F64F3F97B}" srcOrd="2" destOrd="0" parTransId="{C79AF94C-2F15-46F8-802F-2A6EB36CB4D8}" sibTransId="{73FB7E1C-A16D-4E19-AFB7-50C7306225F2}"/>
    <dgm:cxn modelId="{B04CC8E7-DEF9-4BC6-9F29-803B46A8CEF7}" type="presOf" srcId="{F698EB1B-25E6-4A4C-8ACD-7F7F64F3F97B}" destId="{3CC381EC-44EF-4DC8-B29E-EDC193361931}" srcOrd="0" destOrd="0" presId="urn:microsoft.com/office/officeart/2005/8/layout/pyramid1"/>
    <dgm:cxn modelId="{6CDF8E3B-66A5-4F04-B84C-FC388857931E}" type="presOf" srcId="{56F98A81-43C4-4EAA-BB03-4EEA440F0DEE}" destId="{D90970CE-8FBC-4442-A883-9F2EF592198A}" srcOrd="0" destOrd="0" presId="urn:microsoft.com/office/officeart/2005/8/layout/pyramid1"/>
    <dgm:cxn modelId="{6E889A45-C77A-4109-A059-C7F6F344CD87}" type="presOf" srcId="{5BCE307E-2DD4-4C10-AB3E-D34CB0CB5F08}" destId="{DBEC52DD-92DA-4A8D-AA77-B2DA8403064B}" srcOrd="0" destOrd="0" presId="urn:microsoft.com/office/officeart/2005/8/layout/pyramid1"/>
    <dgm:cxn modelId="{B07CE2BC-ECC2-4596-9C79-DFD1AB8D7DB9}" type="presOf" srcId="{1DB4F57F-9CAC-4D32-85AB-594B75A7DC98}" destId="{9E87CAAF-F2C5-45B4-8BFB-287B1F4E2F5A}" srcOrd="1" destOrd="0" presId="urn:microsoft.com/office/officeart/2005/8/layout/pyramid1"/>
    <dgm:cxn modelId="{83C374BF-B248-4810-A468-39AB7B56BF27}" type="presOf" srcId="{5BCE307E-2DD4-4C10-AB3E-D34CB0CB5F08}" destId="{F04ED888-83CE-4865-A1B9-C1A04BCFF64F}" srcOrd="1" destOrd="0" presId="urn:microsoft.com/office/officeart/2005/8/layout/pyramid1"/>
    <dgm:cxn modelId="{21B6830B-0BD7-42B5-A654-044BF425D7B0}" srcId="{56F98A81-43C4-4EAA-BB03-4EEA440F0DEE}" destId="{5BCE307E-2DD4-4C10-AB3E-D34CB0CB5F08}" srcOrd="3" destOrd="0" parTransId="{1E0E26FA-FA80-4B1D-B43C-81919894804B}" sibTransId="{B5153D0C-9B26-48CC-A944-CD878A392EB3}"/>
    <dgm:cxn modelId="{6FEA4F7D-9463-48AE-8FFC-160FDBD68730}" type="presParOf" srcId="{D90970CE-8FBC-4442-A883-9F2EF592198A}" destId="{D7086375-2F43-409D-912C-CFA4F7A6DE65}" srcOrd="0" destOrd="0" presId="urn:microsoft.com/office/officeart/2005/8/layout/pyramid1"/>
    <dgm:cxn modelId="{60CCB3EA-30D6-4E21-8C95-D2DAC6AC2368}" type="presParOf" srcId="{D7086375-2F43-409D-912C-CFA4F7A6DE65}" destId="{86CB8D0F-8FE7-40EC-9584-66326B9F0F47}" srcOrd="0" destOrd="0" presId="urn:microsoft.com/office/officeart/2005/8/layout/pyramid1"/>
    <dgm:cxn modelId="{F09F581C-74C9-4144-B54F-9D1436CBF8C9}" type="presParOf" srcId="{D7086375-2F43-409D-912C-CFA4F7A6DE65}" destId="{9E87CAAF-F2C5-45B4-8BFB-287B1F4E2F5A}" srcOrd="1" destOrd="0" presId="urn:microsoft.com/office/officeart/2005/8/layout/pyramid1"/>
    <dgm:cxn modelId="{D188A58E-7198-4A68-A324-3DDF2DA2EC6B}" type="presParOf" srcId="{D90970CE-8FBC-4442-A883-9F2EF592198A}" destId="{C50400B2-4594-48F7-88B4-9268C6218946}" srcOrd="1" destOrd="0" presId="urn:microsoft.com/office/officeart/2005/8/layout/pyramid1"/>
    <dgm:cxn modelId="{44BF4B8E-4198-4D72-87D3-D9D06D163C7D}" type="presParOf" srcId="{C50400B2-4594-48F7-88B4-9268C6218946}" destId="{D00C7EFB-C733-4E27-9C4D-678D97089540}" srcOrd="0" destOrd="0" presId="urn:microsoft.com/office/officeart/2005/8/layout/pyramid1"/>
    <dgm:cxn modelId="{CB80C4C7-EB8C-4B78-A683-4078286EDC94}" type="presParOf" srcId="{C50400B2-4594-48F7-88B4-9268C6218946}" destId="{2464180A-ADA8-4345-8C75-11E22190C8F4}" srcOrd="1" destOrd="0" presId="urn:microsoft.com/office/officeart/2005/8/layout/pyramid1"/>
    <dgm:cxn modelId="{F792165E-E470-41B0-8A8A-804525F2E141}" type="presParOf" srcId="{D90970CE-8FBC-4442-A883-9F2EF592198A}" destId="{92147FD8-05E5-49EB-A1CB-16C74FCD430D}" srcOrd="2" destOrd="0" presId="urn:microsoft.com/office/officeart/2005/8/layout/pyramid1"/>
    <dgm:cxn modelId="{3DD8EF0D-5828-41CE-AD77-06657EFC72E9}" type="presParOf" srcId="{92147FD8-05E5-49EB-A1CB-16C74FCD430D}" destId="{3CC381EC-44EF-4DC8-B29E-EDC193361931}" srcOrd="0" destOrd="0" presId="urn:microsoft.com/office/officeart/2005/8/layout/pyramid1"/>
    <dgm:cxn modelId="{30734F54-B092-42F9-ADB0-D5975D328EEF}" type="presParOf" srcId="{92147FD8-05E5-49EB-A1CB-16C74FCD430D}" destId="{84465016-109F-43A8-881A-E5ADAE6BCB36}" srcOrd="1" destOrd="0" presId="urn:microsoft.com/office/officeart/2005/8/layout/pyramid1"/>
    <dgm:cxn modelId="{44F0A6F4-CA99-41F5-A28A-003E292F42AD}" type="presParOf" srcId="{D90970CE-8FBC-4442-A883-9F2EF592198A}" destId="{0DE31A7D-0BA7-4974-B995-EABCBBD03D3F}" srcOrd="3" destOrd="0" presId="urn:microsoft.com/office/officeart/2005/8/layout/pyramid1"/>
    <dgm:cxn modelId="{61C7C330-5403-4EB5-8B5C-ED991DF06073}" type="presParOf" srcId="{0DE31A7D-0BA7-4974-B995-EABCBBD03D3F}" destId="{DBEC52DD-92DA-4A8D-AA77-B2DA8403064B}" srcOrd="0" destOrd="0" presId="urn:microsoft.com/office/officeart/2005/8/layout/pyramid1"/>
    <dgm:cxn modelId="{C0FA5AAC-DC24-45B6-8928-5750D2FE13A3}" type="presParOf" srcId="{0DE31A7D-0BA7-4974-B995-EABCBBD03D3F}" destId="{F04ED888-83CE-4865-A1B9-C1A04BCFF64F}" srcOrd="1" destOrd="0" presId="urn:microsoft.com/office/officeart/2005/8/layout/pyramid1"/>
  </dgm:cxnLst>
  <dgm:bg/>
  <dgm:whole>
    <a:ln>
      <a:solidFill>
        <a:schemeClr val="bg1"/>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0C7A13-6A3D-45AC-AE95-D69814D2902F}">
      <dsp:nvSpPr>
        <dsp:cNvPr id="0" name=""/>
        <dsp:cNvSpPr/>
      </dsp:nvSpPr>
      <dsp:spPr>
        <a:xfrm>
          <a:off x="1383791" y="0"/>
          <a:ext cx="1673352" cy="929640"/>
        </a:xfrm>
        <a:prstGeom prst="roundRect">
          <a:avLst>
            <a:gd name="adj" fmla="val 10000"/>
          </a:avLst>
        </a:prstGeom>
        <a:gradFill rotWithShape="1">
          <a:gsLst>
            <a:gs pos="31000">
              <a:schemeClr val="accent2">
                <a:tint val="100000"/>
                <a:shade val="100000"/>
                <a:satMod val="120000"/>
              </a:schemeClr>
            </a:gs>
            <a:gs pos="100000">
              <a:schemeClr val="accent2">
                <a:tint val="50000"/>
                <a:satMod val="150000"/>
              </a:schemeClr>
            </a:gs>
          </a:gsLst>
          <a:lin ang="5400000" scaled="1"/>
        </a:gradFill>
        <a:ln w="12700" cap="flat" cmpd="sng" algn="ctr">
          <a:solidFill>
            <a:schemeClr val="accent2">
              <a:shade val="95000"/>
              <a:satMod val="105000"/>
            </a:schemeClr>
          </a:solidFill>
          <a:prstDash val="solid"/>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t>Delegator</a:t>
          </a:r>
          <a:endParaRPr lang="en-US" sz="2400" b="1" kern="1200" dirty="0"/>
        </a:p>
      </dsp:txBody>
      <dsp:txXfrm>
        <a:off x="1411019" y="27228"/>
        <a:ext cx="1618896" cy="875184"/>
      </dsp:txXfrm>
    </dsp:sp>
    <dsp:sp modelId="{CBD74E6E-E2BB-4EE7-B9AD-7A3B1540B511}">
      <dsp:nvSpPr>
        <dsp:cNvPr id="0" name=""/>
        <dsp:cNvSpPr/>
      </dsp:nvSpPr>
      <dsp:spPr>
        <a:xfrm>
          <a:off x="4039074" y="0"/>
          <a:ext cx="1673352" cy="929640"/>
        </a:xfrm>
        <a:prstGeom prst="roundRect">
          <a:avLst>
            <a:gd name="adj" fmla="val 10000"/>
          </a:avLst>
        </a:prstGeom>
        <a:gradFill rotWithShape="1">
          <a:gsLst>
            <a:gs pos="31000">
              <a:schemeClr val="accent2">
                <a:tint val="100000"/>
                <a:shade val="100000"/>
                <a:satMod val="120000"/>
              </a:schemeClr>
            </a:gs>
            <a:gs pos="100000">
              <a:schemeClr val="accent2">
                <a:tint val="50000"/>
                <a:satMod val="150000"/>
              </a:schemeClr>
            </a:gs>
          </a:gsLst>
          <a:lin ang="5400000" scaled="1"/>
        </a:gradFill>
        <a:ln w="12700" cap="flat" cmpd="sng" algn="ctr">
          <a:solidFill>
            <a:schemeClr val="accent2">
              <a:shade val="95000"/>
              <a:satMod val="105000"/>
            </a:schemeClr>
          </a:solidFill>
          <a:prstDash val="solid"/>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t>Validator</a:t>
          </a:r>
          <a:endParaRPr lang="en-US" sz="2400" b="1" kern="1200" dirty="0"/>
        </a:p>
      </dsp:txBody>
      <dsp:txXfrm>
        <a:off x="4066302" y="27228"/>
        <a:ext cx="1618896" cy="875184"/>
      </dsp:txXfrm>
    </dsp:sp>
    <dsp:sp modelId="{2473ED49-B553-4A79-A62D-CCD2F67110BC}">
      <dsp:nvSpPr>
        <dsp:cNvPr id="0" name=""/>
        <dsp:cNvSpPr/>
      </dsp:nvSpPr>
      <dsp:spPr>
        <a:xfrm>
          <a:off x="3080385" y="3950970"/>
          <a:ext cx="697230" cy="697230"/>
        </a:xfrm>
        <a:prstGeom prst="triangl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outerShdw blurRad="63500" dist="25400" dir="5400000" sx="101000" sy="101000" rotWithShape="0">
            <a:srgbClr val="000000">
              <a:alpha val="40000"/>
            </a:srgbClr>
          </a:outerShdw>
        </a:effectLst>
      </dsp:spPr>
      <dsp:style>
        <a:lnRef idx="1">
          <a:scrgbClr r="0" g="0" b="0"/>
        </a:lnRef>
        <a:fillRef idx="1">
          <a:scrgbClr r="0" g="0" b="0"/>
        </a:fillRef>
        <a:effectRef idx="2">
          <a:scrgbClr r="0" g="0" b="0"/>
        </a:effectRef>
        <a:fontRef idx="minor"/>
      </dsp:style>
    </dsp:sp>
    <dsp:sp modelId="{8AB55AB4-70BA-4C99-A253-BE0FF8F65914}">
      <dsp:nvSpPr>
        <dsp:cNvPr id="0" name=""/>
        <dsp:cNvSpPr/>
      </dsp:nvSpPr>
      <dsp:spPr>
        <a:xfrm rot="240000">
          <a:off x="1342434" y="3806057"/>
          <a:ext cx="4184657" cy="29261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a:outerShdw blurRad="63500" dist="25400" dir="5400000" sx="101000" sy="101000" rotWithShape="0">
            <a:srgbClr val="000000">
              <a:alpha val="40000"/>
            </a:srgbClr>
          </a:outerShdw>
        </a:effectLst>
      </dsp:spPr>
      <dsp:style>
        <a:lnRef idx="1">
          <a:scrgbClr r="0" g="0" b="0"/>
        </a:lnRef>
        <a:fillRef idx="1">
          <a:scrgbClr r="0" g="0" b="0"/>
        </a:fillRef>
        <a:effectRef idx="2">
          <a:scrgbClr r="0" g="0" b="0"/>
        </a:effectRef>
        <a:fontRef idx="minor"/>
      </dsp:style>
    </dsp:sp>
    <dsp:sp modelId="{071A5B3C-89D6-4C97-9BAF-BA9EEDA5C621}">
      <dsp:nvSpPr>
        <dsp:cNvPr id="0" name=""/>
        <dsp:cNvSpPr/>
      </dsp:nvSpPr>
      <dsp:spPr>
        <a:xfrm rot="240000">
          <a:off x="3849194" y="2920577"/>
          <a:ext cx="1669638" cy="777881"/>
        </a:xfrm>
        <a:prstGeom prst="roundRect">
          <a:avLst/>
        </a:prstGeom>
        <a:gradFill rotWithShape="0">
          <a:gsLst>
            <a:gs pos="0">
              <a:schemeClr val="accent1">
                <a:hueOff val="0"/>
                <a:satOff val="0"/>
                <a:lumOff val="0"/>
                <a:alphaOff val="0"/>
                <a:shade val="100000"/>
                <a:satMod val="120000"/>
              </a:schemeClr>
            </a:gs>
            <a:gs pos="69000">
              <a:schemeClr val="accent1">
                <a:hueOff val="0"/>
                <a:satOff val="0"/>
                <a:lumOff val="0"/>
                <a:alphaOff val="0"/>
                <a:tint val="80000"/>
                <a:shade val="100000"/>
                <a:satMod val="150000"/>
              </a:schemeClr>
            </a:gs>
            <a:gs pos="100000">
              <a:schemeClr val="accent1">
                <a:hueOff val="0"/>
                <a:satOff val="0"/>
                <a:lumOff val="0"/>
                <a:alphaOff val="0"/>
                <a:tint val="50000"/>
                <a:shade val="100000"/>
                <a:satMod val="150000"/>
              </a:schemeClr>
            </a:gs>
          </a:gsLst>
          <a:path path="circle">
            <a:fillToRect l="100000" t="100000" r="100000" b="100000"/>
          </a:path>
        </a:gradFill>
        <a:ln>
          <a:noFill/>
        </a:ln>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solidFill>
                <a:schemeClr val="tx1"/>
              </a:solidFill>
            </a:rPr>
            <a:t>Value-conscious </a:t>
          </a:r>
          <a:endParaRPr lang="en-US" sz="1400" kern="1200" dirty="0">
            <a:solidFill>
              <a:schemeClr val="tx1"/>
            </a:solidFill>
          </a:endParaRPr>
        </a:p>
      </dsp:txBody>
      <dsp:txXfrm>
        <a:off x="3887167" y="2958550"/>
        <a:ext cx="1593692" cy="701935"/>
      </dsp:txXfrm>
    </dsp:sp>
    <dsp:sp modelId="{DE1C202E-943A-4684-A4BB-C3C192DBD0FF}">
      <dsp:nvSpPr>
        <dsp:cNvPr id="0" name=""/>
        <dsp:cNvSpPr/>
      </dsp:nvSpPr>
      <dsp:spPr>
        <a:xfrm rot="240000">
          <a:off x="3889860" y="2061822"/>
          <a:ext cx="1669638" cy="777881"/>
        </a:xfrm>
        <a:prstGeom prst="roundRect">
          <a:avLst/>
        </a:prstGeom>
        <a:gradFill rotWithShape="0">
          <a:gsLst>
            <a:gs pos="0">
              <a:schemeClr val="accent1">
                <a:hueOff val="0"/>
                <a:satOff val="0"/>
                <a:lumOff val="0"/>
                <a:alphaOff val="0"/>
                <a:shade val="100000"/>
                <a:satMod val="120000"/>
              </a:schemeClr>
            </a:gs>
            <a:gs pos="69000">
              <a:schemeClr val="accent1">
                <a:hueOff val="0"/>
                <a:satOff val="0"/>
                <a:lumOff val="0"/>
                <a:alphaOff val="0"/>
                <a:tint val="80000"/>
                <a:shade val="100000"/>
                <a:satMod val="150000"/>
              </a:schemeClr>
            </a:gs>
            <a:gs pos="100000">
              <a:schemeClr val="accent1">
                <a:hueOff val="0"/>
                <a:satOff val="0"/>
                <a:lumOff val="0"/>
                <a:alphaOff val="0"/>
                <a:tint val="50000"/>
                <a:shade val="100000"/>
                <a:satMod val="150000"/>
              </a:schemeClr>
            </a:gs>
          </a:gsLst>
          <a:path path="circle">
            <a:fillToRect l="100000" t="100000" r="100000" b="100000"/>
          </a:path>
        </a:gradFill>
        <a:ln>
          <a:noFill/>
        </a:ln>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solidFill>
                <a:schemeClr val="tx1"/>
              </a:solidFill>
            </a:rPr>
            <a:t>Not willing to give up control</a:t>
          </a:r>
          <a:endParaRPr lang="en-US" sz="1400" kern="1200" dirty="0">
            <a:solidFill>
              <a:schemeClr val="tx1"/>
            </a:solidFill>
          </a:endParaRPr>
        </a:p>
      </dsp:txBody>
      <dsp:txXfrm>
        <a:off x="3927833" y="2099795"/>
        <a:ext cx="1593692" cy="701935"/>
      </dsp:txXfrm>
    </dsp:sp>
    <dsp:sp modelId="{C391ED4D-A071-4F66-BECA-A31AF2F1568C}">
      <dsp:nvSpPr>
        <dsp:cNvPr id="0" name=""/>
        <dsp:cNvSpPr/>
      </dsp:nvSpPr>
      <dsp:spPr>
        <a:xfrm rot="240000">
          <a:off x="3977013" y="1190281"/>
          <a:ext cx="1669638" cy="777881"/>
        </a:xfrm>
        <a:prstGeom prst="roundRect">
          <a:avLst/>
        </a:prstGeom>
        <a:gradFill rotWithShape="0">
          <a:gsLst>
            <a:gs pos="0">
              <a:schemeClr val="accent1">
                <a:hueOff val="0"/>
                <a:satOff val="0"/>
                <a:lumOff val="0"/>
                <a:alphaOff val="0"/>
                <a:shade val="100000"/>
                <a:satMod val="120000"/>
              </a:schemeClr>
            </a:gs>
            <a:gs pos="69000">
              <a:schemeClr val="accent1">
                <a:hueOff val="0"/>
                <a:satOff val="0"/>
                <a:lumOff val="0"/>
                <a:alphaOff val="0"/>
                <a:tint val="80000"/>
                <a:shade val="100000"/>
                <a:satMod val="150000"/>
              </a:schemeClr>
            </a:gs>
            <a:gs pos="100000">
              <a:schemeClr val="accent1">
                <a:hueOff val="0"/>
                <a:satOff val="0"/>
                <a:lumOff val="0"/>
                <a:alphaOff val="0"/>
                <a:tint val="50000"/>
                <a:shade val="100000"/>
                <a:satMod val="150000"/>
              </a:schemeClr>
            </a:gs>
          </a:gsLst>
          <a:path path="circle">
            <a:fillToRect l="100000" t="100000" r="100000" b="100000"/>
          </a:path>
        </a:gradFill>
        <a:ln>
          <a:noFill/>
        </a:ln>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solidFill>
                <a:schemeClr val="tx1"/>
              </a:solidFill>
            </a:rPr>
            <a:t>Needs/wants advice periodically</a:t>
          </a:r>
          <a:endParaRPr lang="en-US" sz="1400" kern="1200" dirty="0">
            <a:solidFill>
              <a:schemeClr val="tx1"/>
            </a:solidFill>
          </a:endParaRPr>
        </a:p>
      </dsp:txBody>
      <dsp:txXfrm>
        <a:off x="4014986" y="1228254"/>
        <a:ext cx="1593692" cy="701935"/>
      </dsp:txXfrm>
    </dsp:sp>
    <dsp:sp modelId="{3F92FFCB-67EA-4F9C-BA20-D552C10509AB}">
      <dsp:nvSpPr>
        <dsp:cNvPr id="0" name=""/>
        <dsp:cNvSpPr/>
      </dsp:nvSpPr>
      <dsp:spPr>
        <a:xfrm rot="240000">
          <a:off x="1455371" y="2753242"/>
          <a:ext cx="1669638" cy="777881"/>
        </a:xfrm>
        <a:prstGeom prst="roundRect">
          <a:avLst/>
        </a:prstGeom>
        <a:gradFill rotWithShape="0">
          <a:gsLst>
            <a:gs pos="0">
              <a:schemeClr val="accent1">
                <a:hueOff val="0"/>
                <a:satOff val="0"/>
                <a:lumOff val="0"/>
                <a:alphaOff val="0"/>
                <a:shade val="100000"/>
                <a:satMod val="120000"/>
              </a:schemeClr>
            </a:gs>
            <a:gs pos="69000">
              <a:schemeClr val="accent1">
                <a:hueOff val="0"/>
                <a:satOff val="0"/>
                <a:lumOff val="0"/>
                <a:alphaOff val="0"/>
                <a:tint val="80000"/>
                <a:shade val="100000"/>
                <a:satMod val="150000"/>
              </a:schemeClr>
            </a:gs>
            <a:gs pos="100000">
              <a:schemeClr val="accent1">
                <a:hueOff val="0"/>
                <a:satOff val="0"/>
                <a:lumOff val="0"/>
                <a:alphaOff val="0"/>
                <a:tint val="50000"/>
                <a:shade val="100000"/>
                <a:satMod val="150000"/>
              </a:schemeClr>
            </a:gs>
          </a:gsLst>
          <a:path path="circle">
            <a:fillToRect l="100000" t="100000" r="100000" b="100000"/>
          </a:path>
        </a:gradFill>
        <a:ln>
          <a:noFill/>
        </a:ln>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solidFill>
                <a:schemeClr val="tx1"/>
              </a:solidFill>
            </a:rPr>
            <a:t>Willing and able to pay for it</a:t>
          </a:r>
          <a:endParaRPr lang="en-US" sz="1400" kern="1200" dirty="0">
            <a:solidFill>
              <a:schemeClr val="tx1"/>
            </a:solidFill>
          </a:endParaRPr>
        </a:p>
      </dsp:txBody>
      <dsp:txXfrm>
        <a:off x="1493344" y="2791215"/>
        <a:ext cx="1593692" cy="701935"/>
      </dsp:txXfrm>
    </dsp:sp>
    <dsp:sp modelId="{411ACAD1-4287-4EF1-95EB-1B1E1C6AF5DE}">
      <dsp:nvSpPr>
        <dsp:cNvPr id="0" name=""/>
        <dsp:cNvSpPr/>
      </dsp:nvSpPr>
      <dsp:spPr>
        <a:xfrm rot="240000">
          <a:off x="1515798" y="1916566"/>
          <a:ext cx="1669638" cy="777881"/>
        </a:xfrm>
        <a:prstGeom prst="roundRect">
          <a:avLst/>
        </a:prstGeom>
        <a:gradFill rotWithShape="0">
          <a:gsLst>
            <a:gs pos="0">
              <a:schemeClr val="accent1">
                <a:hueOff val="0"/>
                <a:satOff val="0"/>
                <a:lumOff val="0"/>
                <a:alphaOff val="0"/>
                <a:shade val="100000"/>
                <a:satMod val="120000"/>
              </a:schemeClr>
            </a:gs>
            <a:gs pos="69000">
              <a:schemeClr val="accent1">
                <a:hueOff val="0"/>
                <a:satOff val="0"/>
                <a:lumOff val="0"/>
                <a:alphaOff val="0"/>
                <a:tint val="80000"/>
                <a:shade val="100000"/>
                <a:satMod val="150000"/>
              </a:schemeClr>
            </a:gs>
            <a:gs pos="100000">
              <a:schemeClr val="accent1">
                <a:hueOff val="0"/>
                <a:satOff val="0"/>
                <a:lumOff val="0"/>
                <a:alphaOff val="0"/>
                <a:tint val="50000"/>
                <a:shade val="100000"/>
                <a:satMod val="150000"/>
              </a:schemeClr>
            </a:gs>
          </a:gsLst>
          <a:path path="circle">
            <a:fillToRect l="100000" t="100000" r="100000" b="100000"/>
          </a:path>
        </a:gradFill>
        <a:ln>
          <a:noFill/>
        </a:ln>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dsp:spPr>
      <dsp:style>
        <a:lnRef idx="0">
          <a:scrgbClr r="0" g="0" b="0"/>
        </a:lnRef>
        <a:fillRef idx="3">
          <a:scrgbClr r="0" g="0" b="0"/>
        </a:fillRef>
        <a:effectRef idx="3">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solidFill>
                <a:schemeClr val="tx1"/>
              </a:solidFill>
            </a:rPr>
            <a:t>Desires permanent engagement</a:t>
          </a:r>
          <a:endParaRPr lang="en-US" sz="1400" kern="1200" dirty="0">
            <a:solidFill>
              <a:schemeClr val="tx1"/>
            </a:solidFill>
          </a:endParaRPr>
        </a:p>
      </dsp:txBody>
      <dsp:txXfrm>
        <a:off x="1553771" y="1954539"/>
        <a:ext cx="1593692" cy="7019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CB8D0F-8FE7-40EC-9584-66326B9F0F47}">
      <dsp:nvSpPr>
        <dsp:cNvPr id="0" name=""/>
        <dsp:cNvSpPr/>
      </dsp:nvSpPr>
      <dsp:spPr>
        <a:xfrm>
          <a:off x="2592278" y="0"/>
          <a:ext cx="1703503" cy="800100"/>
        </a:xfrm>
        <a:prstGeom prst="trapezoid">
          <a:avLst>
            <a:gd name="adj" fmla="val 107613"/>
          </a:avLst>
        </a:prstGeom>
        <a:solidFill>
          <a:schemeClr val="accent5">
            <a:alpha val="90000"/>
            <a:hueOff val="0"/>
            <a:satOff val="0"/>
            <a:lumOff val="0"/>
            <a:alphaOff val="0"/>
          </a:schemeClr>
        </a:solidFill>
        <a:ln w="25400" cap="flat" cmpd="dbl" algn="ctr">
          <a:noFill/>
          <a:prstDash val="solid"/>
        </a:ln>
        <a:effectLst/>
        <a:scene3d>
          <a:camera prst="orthographicFront">
            <a:rot lat="0" lon="0" rev="0"/>
          </a:camera>
          <a:lightRig rig="glow" dir="t">
            <a:rot lat="0" lon="0" rev="14100000"/>
          </a:lightRig>
        </a:scene3d>
        <a:sp3d prstMaterial="softEdge">
          <a:bevelT w="127000" prst="artDeco"/>
        </a:sp3d>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0">
            <a:lnSpc>
              <a:spcPct val="90000"/>
            </a:lnSpc>
            <a:spcBef>
              <a:spcPct val="0"/>
            </a:spcBef>
            <a:spcAft>
              <a:spcPct val="35000"/>
            </a:spcAft>
          </a:pPr>
          <a:r>
            <a:rPr lang="en-US" sz="2400" b="1" kern="1200" dirty="0" err="1" smtClean="0"/>
            <a:t>DIYers</a:t>
          </a:r>
          <a:endParaRPr lang="en-US" sz="2400" b="1" kern="1200" dirty="0"/>
        </a:p>
      </dsp:txBody>
      <dsp:txXfrm>
        <a:off x="2592278" y="0"/>
        <a:ext cx="1703503" cy="800100"/>
      </dsp:txXfrm>
    </dsp:sp>
    <dsp:sp modelId="{D00C7EFB-C733-4E27-9C4D-678D97089540}">
      <dsp:nvSpPr>
        <dsp:cNvPr id="0" name=""/>
        <dsp:cNvSpPr/>
      </dsp:nvSpPr>
      <dsp:spPr>
        <a:xfrm>
          <a:off x="1703503" y="800100"/>
          <a:ext cx="3481053" cy="800100"/>
        </a:xfrm>
        <a:prstGeom prst="trapezoid">
          <a:avLst>
            <a:gd name="adj" fmla="val 107613"/>
          </a:avLst>
        </a:prstGeom>
        <a:solidFill>
          <a:schemeClr val="accent5">
            <a:alpha val="90000"/>
            <a:hueOff val="0"/>
            <a:satOff val="0"/>
            <a:lumOff val="0"/>
            <a:alphaOff val="-13333"/>
          </a:schemeClr>
        </a:solidFill>
        <a:ln w="25400" cap="flat" cmpd="dbl" algn="ctr">
          <a:noFill/>
          <a:prstDash val="solid"/>
        </a:ln>
        <a:effectLst/>
        <a:scene3d>
          <a:camera prst="orthographicFront">
            <a:rot lat="0" lon="0" rev="0"/>
          </a:camera>
          <a:lightRig rig="glow" dir="t">
            <a:rot lat="0" lon="0" rev="14100000"/>
          </a:lightRig>
        </a:scene3d>
        <a:sp3d prstMaterial="softEdge">
          <a:bevelT w="127000" prst="artDeco"/>
        </a:sp3d>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0">
            <a:lnSpc>
              <a:spcPct val="90000"/>
            </a:lnSpc>
            <a:spcBef>
              <a:spcPct val="0"/>
            </a:spcBef>
            <a:spcAft>
              <a:spcPct val="35000"/>
            </a:spcAft>
          </a:pPr>
          <a:r>
            <a:rPr lang="en-US" sz="2400" b="1" kern="1200" dirty="0" smtClean="0"/>
            <a:t>Beginners</a:t>
          </a:r>
          <a:endParaRPr lang="en-US" sz="2400" b="1" kern="1200" dirty="0"/>
        </a:p>
      </dsp:txBody>
      <dsp:txXfrm>
        <a:off x="2312688" y="800100"/>
        <a:ext cx="2262684" cy="800100"/>
      </dsp:txXfrm>
    </dsp:sp>
    <dsp:sp modelId="{3CC381EC-44EF-4DC8-B29E-EDC193361931}">
      <dsp:nvSpPr>
        <dsp:cNvPr id="0" name=""/>
        <dsp:cNvSpPr/>
      </dsp:nvSpPr>
      <dsp:spPr>
        <a:xfrm>
          <a:off x="856177" y="1600200"/>
          <a:ext cx="5110510" cy="800100"/>
        </a:xfrm>
        <a:prstGeom prst="trapezoid">
          <a:avLst>
            <a:gd name="adj" fmla="val 107613"/>
          </a:avLst>
        </a:prstGeom>
        <a:solidFill>
          <a:schemeClr val="accent5">
            <a:alpha val="90000"/>
            <a:hueOff val="0"/>
            <a:satOff val="0"/>
            <a:lumOff val="0"/>
            <a:alphaOff val="-26667"/>
          </a:schemeClr>
        </a:solidFill>
        <a:ln w="25400" cap="flat" cmpd="dbl" algn="ctr">
          <a:noFill/>
          <a:prstDash val="solid"/>
        </a:ln>
        <a:effectLst/>
        <a:scene3d>
          <a:camera prst="orthographicFront">
            <a:rot lat="0" lon="0" rev="0"/>
          </a:camera>
          <a:lightRig rig="glow" dir="t">
            <a:rot lat="0" lon="0" rev="14100000"/>
          </a:lightRig>
        </a:scene3d>
        <a:sp3d prstMaterial="softEdge">
          <a:bevelT w="127000" prst="artDeco"/>
        </a:sp3d>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0">
            <a:lnSpc>
              <a:spcPct val="90000"/>
            </a:lnSpc>
            <a:spcBef>
              <a:spcPct val="0"/>
            </a:spcBef>
            <a:spcAft>
              <a:spcPct val="35000"/>
            </a:spcAft>
          </a:pPr>
          <a:r>
            <a:rPr lang="en-US" sz="2400" b="1" kern="1200" dirty="0" smtClean="0"/>
            <a:t>Validators</a:t>
          </a:r>
          <a:endParaRPr lang="en-US" sz="2400" b="1" kern="1200" dirty="0"/>
        </a:p>
      </dsp:txBody>
      <dsp:txXfrm>
        <a:off x="1750516" y="1600200"/>
        <a:ext cx="3321831" cy="800100"/>
      </dsp:txXfrm>
    </dsp:sp>
    <dsp:sp modelId="{DBEC52DD-92DA-4A8D-AA77-B2DA8403064B}">
      <dsp:nvSpPr>
        <dsp:cNvPr id="0" name=""/>
        <dsp:cNvSpPr/>
      </dsp:nvSpPr>
      <dsp:spPr>
        <a:xfrm>
          <a:off x="0" y="2400300"/>
          <a:ext cx="6888061" cy="800100"/>
        </a:xfrm>
        <a:prstGeom prst="trapezoid">
          <a:avLst>
            <a:gd name="adj" fmla="val 107613"/>
          </a:avLst>
        </a:prstGeom>
        <a:solidFill>
          <a:schemeClr val="accent5">
            <a:alpha val="90000"/>
            <a:hueOff val="0"/>
            <a:satOff val="0"/>
            <a:lumOff val="0"/>
            <a:alphaOff val="-40000"/>
          </a:schemeClr>
        </a:solidFill>
        <a:ln w="25400" cap="flat" cmpd="dbl" algn="ctr">
          <a:noFill/>
          <a:prstDash val="solid"/>
        </a:ln>
        <a:effectLst/>
        <a:scene3d>
          <a:camera prst="orthographicFront">
            <a:rot lat="0" lon="0" rev="0"/>
          </a:camera>
          <a:lightRig rig="glow" dir="t">
            <a:rot lat="0" lon="0" rev="14100000"/>
          </a:lightRig>
        </a:scene3d>
        <a:sp3d prstMaterial="softEdge">
          <a:bevelT w="127000" prst="artDeco"/>
        </a:sp3d>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0">
            <a:lnSpc>
              <a:spcPct val="90000"/>
            </a:lnSpc>
            <a:spcBef>
              <a:spcPct val="0"/>
            </a:spcBef>
            <a:spcAft>
              <a:spcPct val="35000"/>
            </a:spcAft>
          </a:pPr>
          <a:r>
            <a:rPr lang="en-US" sz="2400" b="1" kern="1200" dirty="0" smtClean="0"/>
            <a:t>Middle-Income</a:t>
          </a:r>
          <a:endParaRPr lang="en-US" sz="2400" b="1" kern="1200" dirty="0"/>
        </a:p>
      </dsp:txBody>
      <dsp:txXfrm>
        <a:off x="1205410" y="2400300"/>
        <a:ext cx="4477239" cy="800100"/>
      </dsp:txXfrm>
    </dsp:sp>
  </dsp:spTree>
</dsp:drawing>
</file>

<file path=ppt/diagrams/layout1.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5C8B3A32-751E-48EE-83A5-D6DFE0E4698F}" type="datetimeFigureOut">
              <a:rPr lang="en-US" smtClean="0"/>
              <a:t>11/24/2015</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69EC9C74-456D-4C4C-B873-CC1CB678F0A3}" type="slidenum">
              <a:rPr lang="en-US" smtClean="0"/>
              <a:t>‹#›</a:t>
            </a:fld>
            <a:endParaRPr lang="en-US"/>
          </a:p>
        </p:txBody>
      </p:sp>
    </p:spTree>
    <p:extLst>
      <p:ext uri="{BB962C8B-B14F-4D97-AF65-F5344CB8AC3E}">
        <p14:creationId xmlns:p14="http://schemas.microsoft.com/office/powerpoint/2010/main" val="38733783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50363AF4-4F18-D94C-AEAD-5C92B4AF8A30}" type="datetimeFigureOut">
              <a:rPr lang="en-US" smtClean="0"/>
              <a:t>11/24/2015</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F27CF2DC-D31F-0A44-A036-AA2FC2C0CBBB}" type="slidenum">
              <a:rPr lang="en-US" smtClean="0"/>
              <a:t>‹#›</a:t>
            </a:fld>
            <a:endParaRPr lang="en-US"/>
          </a:p>
        </p:txBody>
      </p:sp>
    </p:spTree>
    <p:extLst>
      <p:ext uri="{BB962C8B-B14F-4D97-AF65-F5344CB8AC3E}">
        <p14:creationId xmlns:p14="http://schemas.microsoft.com/office/powerpoint/2010/main" val="153886624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7CF2DC-D31F-0A44-A036-AA2FC2C0CBBB}" type="slidenum">
              <a:rPr lang="en-US" smtClean="0"/>
              <a:t>1</a:t>
            </a:fld>
            <a:endParaRPr lang="en-US"/>
          </a:p>
        </p:txBody>
      </p:sp>
    </p:spTree>
    <p:extLst>
      <p:ext uri="{BB962C8B-B14F-4D97-AF65-F5344CB8AC3E}">
        <p14:creationId xmlns:p14="http://schemas.microsoft.com/office/powerpoint/2010/main" val="28801142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gaps</a:t>
            </a:r>
            <a:r>
              <a:rPr lang="en-US" baseline="0" dirty="0" smtClean="0"/>
              <a:t> might a CFP have?</a:t>
            </a:r>
            <a:endParaRPr lang="en-US" dirty="0"/>
          </a:p>
        </p:txBody>
      </p:sp>
      <p:sp>
        <p:nvSpPr>
          <p:cNvPr id="4" name="Slide Number Placeholder 3"/>
          <p:cNvSpPr>
            <a:spLocks noGrp="1"/>
          </p:cNvSpPr>
          <p:nvPr>
            <p:ph type="sldNum" sz="quarter" idx="10"/>
          </p:nvPr>
        </p:nvSpPr>
        <p:spPr/>
        <p:txBody>
          <a:bodyPr/>
          <a:lstStyle/>
          <a:p>
            <a:fld id="{F27CF2DC-D31F-0A44-A036-AA2FC2C0CBBB}" type="slidenum">
              <a:rPr lang="en-US" smtClean="0"/>
              <a:t>10</a:t>
            </a:fld>
            <a:endParaRPr lang="en-US"/>
          </a:p>
        </p:txBody>
      </p:sp>
    </p:spTree>
    <p:extLst>
      <p:ext uri="{BB962C8B-B14F-4D97-AF65-F5344CB8AC3E}">
        <p14:creationId xmlns:p14="http://schemas.microsoft.com/office/powerpoint/2010/main" val="22668918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7CF2DC-D31F-0A44-A036-AA2FC2C0CBBB}" type="slidenum">
              <a:rPr lang="en-US" smtClean="0"/>
              <a:t>11</a:t>
            </a:fld>
            <a:endParaRPr lang="en-US"/>
          </a:p>
        </p:txBody>
      </p:sp>
    </p:spTree>
    <p:extLst>
      <p:ext uri="{BB962C8B-B14F-4D97-AF65-F5344CB8AC3E}">
        <p14:creationId xmlns:p14="http://schemas.microsoft.com/office/powerpoint/2010/main" val="9120029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7CF2DC-D31F-0A44-A036-AA2FC2C0CBBB}" type="slidenum">
              <a:rPr lang="en-US" smtClean="0"/>
              <a:t>12</a:t>
            </a:fld>
            <a:endParaRPr lang="en-US"/>
          </a:p>
        </p:txBody>
      </p:sp>
    </p:spTree>
    <p:extLst>
      <p:ext uri="{BB962C8B-B14F-4D97-AF65-F5344CB8AC3E}">
        <p14:creationId xmlns:p14="http://schemas.microsoft.com/office/powerpoint/2010/main" val="35958812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7CF2DC-D31F-0A44-A036-AA2FC2C0CBBB}" type="slidenum">
              <a:rPr lang="en-US" smtClean="0"/>
              <a:t>13</a:t>
            </a:fld>
            <a:endParaRPr lang="en-US"/>
          </a:p>
        </p:txBody>
      </p:sp>
    </p:spTree>
    <p:extLst>
      <p:ext uri="{BB962C8B-B14F-4D97-AF65-F5344CB8AC3E}">
        <p14:creationId xmlns:p14="http://schemas.microsoft.com/office/powerpoint/2010/main" val="38898635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7CF2DC-D31F-0A44-A036-AA2FC2C0CBBB}" type="slidenum">
              <a:rPr lang="en-US" smtClean="0"/>
              <a:t>14</a:t>
            </a:fld>
            <a:endParaRPr lang="en-US"/>
          </a:p>
        </p:txBody>
      </p:sp>
    </p:spTree>
    <p:extLst>
      <p:ext uri="{BB962C8B-B14F-4D97-AF65-F5344CB8AC3E}">
        <p14:creationId xmlns:p14="http://schemas.microsoft.com/office/powerpoint/2010/main" val="3593507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7CF2DC-D31F-0A44-A036-AA2FC2C0CBBB}" type="slidenum">
              <a:rPr lang="en-US" smtClean="0"/>
              <a:t>15</a:t>
            </a:fld>
            <a:endParaRPr lang="en-US"/>
          </a:p>
        </p:txBody>
      </p:sp>
    </p:spTree>
    <p:extLst>
      <p:ext uri="{BB962C8B-B14F-4D97-AF65-F5344CB8AC3E}">
        <p14:creationId xmlns:p14="http://schemas.microsoft.com/office/powerpoint/2010/main" val="2216498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7CF2DC-D31F-0A44-A036-AA2FC2C0CBBB}" type="slidenum">
              <a:rPr lang="en-US" smtClean="0"/>
              <a:t>2</a:t>
            </a:fld>
            <a:endParaRPr lang="en-US"/>
          </a:p>
        </p:txBody>
      </p:sp>
    </p:spTree>
    <p:extLst>
      <p:ext uri="{BB962C8B-B14F-4D97-AF65-F5344CB8AC3E}">
        <p14:creationId xmlns:p14="http://schemas.microsoft.com/office/powerpoint/2010/main" val="496578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7CF2DC-D31F-0A44-A036-AA2FC2C0CBBB}" type="slidenum">
              <a:rPr lang="en-US" smtClean="0"/>
              <a:t>3</a:t>
            </a:fld>
            <a:endParaRPr lang="en-US"/>
          </a:p>
        </p:txBody>
      </p:sp>
    </p:spTree>
    <p:extLst>
      <p:ext uri="{BB962C8B-B14F-4D97-AF65-F5344CB8AC3E}">
        <p14:creationId xmlns:p14="http://schemas.microsoft.com/office/powerpoint/2010/main" val="25817093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7CF2DC-D31F-0A44-A036-AA2FC2C0CBBB}" type="slidenum">
              <a:rPr lang="en-US" smtClean="0"/>
              <a:t>4</a:t>
            </a:fld>
            <a:endParaRPr lang="en-US"/>
          </a:p>
        </p:txBody>
      </p:sp>
    </p:spTree>
    <p:extLst>
      <p:ext uri="{BB962C8B-B14F-4D97-AF65-F5344CB8AC3E}">
        <p14:creationId xmlns:p14="http://schemas.microsoft.com/office/powerpoint/2010/main" val="15335067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7CF2DC-D31F-0A44-A036-AA2FC2C0CBBB}" type="slidenum">
              <a:rPr lang="en-US" smtClean="0"/>
              <a:t>5</a:t>
            </a:fld>
            <a:endParaRPr lang="en-US"/>
          </a:p>
        </p:txBody>
      </p:sp>
    </p:spTree>
    <p:extLst>
      <p:ext uri="{BB962C8B-B14F-4D97-AF65-F5344CB8AC3E}">
        <p14:creationId xmlns:p14="http://schemas.microsoft.com/office/powerpoint/2010/main" val="37049729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24EC99C1-0C33-4880-A1CD-55B91AF23643}" type="slidenum">
              <a:rPr lang="en-US" smtClean="0"/>
              <a:pPr/>
              <a:t>6</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18190055-DBE9-4FD8-9E0E-22234CFD5B15}" type="slidenum">
              <a:rPr lang="en-US" smtClean="0"/>
              <a:pPr/>
              <a:t>7</a:t>
            </a:fld>
            <a:endParaRPr lang="en-US"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7CF2DC-D31F-0A44-A036-AA2FC2C0CBBB}" type="slidenum">
              <a:rPr lang="en-US" smtClean="0"/>
              <a:t>8</a:t>
            </a:fld>
            <a:endParaRPr lang="en-US"/>
          </a:p>
        </p:txBody>
      </p:sp>
    </p:spTree>
    <p:extLst>
      <p:ext uri="{BB962C8B-B14F-4D97-AF65-F5344CB8AC3E}">
        <p14:creationId xmlns:p14="http://schemas.microsoft.com/office/powerpoint/2010/main" val="36846369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gaps might</a:t>
            </a:r>
            <a:r>
              <a:rPr lang="en-US" baseline="0" dirty="0" smtClean="0"/>
              <a:t> a AFC have?</a:t>
            </a:r>
            <a:endParaRPr lang="en-US" dirty="0"/>
          </a:p>
        </p:txBody>
      </p:sp>
      <p:sp>
        <p:nvSpPr>
          <p:cNvPr id="4" name="Slide Number Placeholder 3"/>
          <p:cNvSpPr>
            <a:spLocks noGrp="1"/>
          </p:cNvSpPr>
          <p:nvPr>
            <p:ph type="sldNum" sz="quarter" idx="10"/>
          </p:nvPr>
        </p:nvSpPr>
        <p:spPr/>
        <p:txBody>
          <a:bodyPr/>
          <a:lstStyle/>
          <a:p>
            <a:fld id="{F27CF2DC-D31F-0A44-A036-AA2FC2C0CBBB}" type="slidenum">
              <a:rPr lang="en-US" smtClean="0"/>
              <a:t>9</a:t>
            </a:fld>
            <a:endParaRPr lang="en-US"/>
          </a:p>
        </p:txBody>
      </p:sp>
    </p:spTree>
    <p:extLst>
      <p:ext uri="{BB962C8B-B14F-4D97-AF65-F5344CB8AC3E}">
        <p14:creationId xmlns:p14="http://schemas.microsoft.com/office/powerpoint/2010/main" val="16617225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48318204-777A-784E-BBE6-D8BF05D54C79}" type="datetimeFigureOut">
              <a:rPr lang="en-US" smtClean="0"/>
              <a:t>11/24/2015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7E5B07-0180-784F-9E23-8D82620DDC3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318204-777A-784E-BBE6-D8BF05D54C79}" type="datetimeFigureOut">
              <a:rPr lang="en-US" smtClean="0"/>
              <a:t>11/24/2015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7E5B07-0180-784F-9E23-8D82620DDC38}"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48318204-777A-784E-BBE6-D8BF05D54C79}" type="datetimeFigureOut">
              <a:rPr lang="en-US" smtClean="0"/>
              <a:t>11/24/2015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7E5B07-0180-784F-9E23-8D82620DDC38}"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48318204-777A-784E-BBE6-D8BF05D54C79}" type="datetimeFigureOut">
              <a:rPr lang="en-US" smtClean="0"/>
              <a:t>11/24/2015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7E5B07-0180-784F-9E23-8D82620DDC3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48318204-777A-784E-BBE6-D8BF05D54C79}" type="datetimeFigureOut">
              <a:rPr lang="en-US" smtClean="0"/>
              <a:t>11/24/2015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7E5B07-0180-784F-9E23-8D82620DDC3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48318204-777A-784E-BBE6-D8BF05D54C79}" type="datetimeFigureOut">
              <a:rPr lang="en-US" smtClean="0"/>
              <a:t>11/24/2015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7E5B07-0180-784F-9E23-8D82620DDC38}"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318204-777A-784E-BBE6-D8BF05D54C79}" type="datetimeFigureOut">
              <a:rPr lang="en-US" smtClean="0"/>
              <a:t>11/24/2015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7E5B07-0180-784F-9E23-8D82620DDC3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48318204-777A-784E-BBE6-D8BF05D54C79}" type="datetimeFigureOut">
              <a:rPr lang="en-US" smtClean="0"/>
              <a:t>11/24/2015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7E5B07-0180-784F-9E23-8D82620DDC3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48318204-777A-784E-BBE6-D8BF05D54C79}" type="datetimeFigureOut">
              <a:rPr lang="en-US" smtClean="0"/>
              <a:t>11/24/2015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7E5B07-0180-784F-9E23-8D82620DDC3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48318204-777A-784E-BBE6-D8BF05D54C79}" type="datetimeFigureOut">
              <a:rPr lang="en-US" smtClean="0"/>
              <a:t>11/24/2015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7E5B07-0180-784F-9E23-8D82620DDC3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318204-777A-784E-BBE6-D8BF05D54C79}" type="datetimeFigureOut">
              <a:rPr lang="en-US" smtClean="0"/>
              <a:t>11/24/2015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7E5B07-0180-784F-9E23-8D82620DDC3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318204-777A-784E-BBE6-D8BF05D54C79}" type="datetimeFigureOut">
              <a:rPr lang="en-US" smtClean="0"/>
              <a:t>11/24/2015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7E5B07-0180-784F-9E23-8D82620DDC3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48318204-777A-784E-BBE6-D8BF05D54C79}" type="datetimeFigureOut">
              <a:rPr lang="en-US" smtClean="0"/>
              <a:t>11/24/2015</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BC7E5B07-0180-784F-9E23-8D82620DDC3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 id="2147483793"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mailto:Dylan@GarrettPlanning.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7012" y="1129717"/>
            <a:ext cx="7105475" cy="1724867"/>
          </a:xfrm>
        </p:spPr>
        <p:txBody>
          <a:bodyPr/>
          <a:lstStyle/>
          <a:p>
            <a:r>
              <a:rPr lang="en-US" sz="4000" dirty="0" smtClean="0"/>
              <a:t>Building a Referral Network</a:t>
            </a:r>
            <a:br>
              <a:rPr lang="en-US" sz="4000" dirty="0" smtClean="0"/>
            </a:br>
            <a:r>
              <a:rPr lang="en-US" sz="4000" dirty="0" smtClean="0"/>
              <a:t>Creating a Continuum of Care</a:t>
            </a:r>
            <a:endParaRPr lang="en-US" sz="4000" dirty="0"/>
          </a:p>
        </p:txBody>
      </p:sp>
      <p:sp>
        <p:nvSpPr>
          <p:cNvPr id="3" name="Subtitle 2"/>
          <p:cNvSpPr>
            <a:spLocks noGrp="1"/>
          </p:cNvSpPr>
          <p:nvPr>
            <p:ph type="subTitle" idx="1"/>
          </p:nvPr>
        </p:nvSpPr>
        <p:spPr/>
        <p:txBody>
          <a:bodyPr>
            <a:normAutofit lnSpcReduction="10000"/>
          </a:bodyPr>
          <a:lstStyle/>
          <a:p>
            <a:r>
              <a:rPr lang="en-US" dirty="0" smtClean="0"/>
              <a:t>Sheryl Garrett, CFP®, AIF®</a:t>
            </a:r>
          </a:p>
          <a:p>
            <a:endParaRPr lang="en-US" dirty="0"/>
          </a:p>
          <a:p>
            <a:r>
              <a:rPr lang="en-US" b="1" dirty="0" smtClean="0"/>
              <a:t>Thursday, November 19, 2015</a:t>
            </a:r>
            <a:endParaRPr lang="en-US" b="1" dirty="0"/>
          </a:p>
        </p:txBody>
      </p:sp>
      <p:pic>
        <p:nvPicPr>
          <p:cNvPr id="4" name="Picture 3" descr="Garrettlogo_nobackgroun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910123"/>
            <a:ext cx="1891267" cy="878846"/>
          </a:xfrm>
          <a:prstGeom prst="rect">
            <a:avLst/>
          </a:prstGeom>
        </p:spPr>
      </p:pic>
    </p:spTree>
    <p:extLst>
      <p:ext uri="{BB962C8B-B14F-4D97-AF65-F5344CB8AC3E}">
        <p14:creationId xmlns:p14="http://schemas.microsoft.com/office/powerpoint/2010/main" val="18651484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Referral Gap Analysis</a:t>
            </a:r>
            <a:endParaRPr lang="en-US" dirty="0"/>
          </a:p>
        </p:txBody>
      </p:sp>
      <p:pic>
        <p:nvPicPr>
          <p:cNvPr id="4" name="Picture 3" descr="Garrettlogo_nobackgroun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910123"/>
            <a:ext cx="1891267" cy="878846"/>
          </a:xfrm>
          <a:prstGeom prst="rect">
            <a:avLst/>
          </a:prstGeom>
        </p:spPr>
      </p:pic>
      <p:graphicFrame>
        <p:nvGraphicFramePr>
          <p:cNvPr id="6" name="Content Placeholder 5"/>
          <p:cNvGraphicFramePr>
            <a:graphicFrameLocks noGrp="1"/>
          </p:cNvGraphicFramePr>
          <p:nvPr>
            <p:ph idx="1"/>
            <p:extLst>
              <p:ext uri="{D42A27DB-BD31-4B8C-83A1-F6EECF244321}">
                <p14:modId xmlns:p14="http://schemas.microsoft.com/office/powerpoint/2010/main" val="1768703441"/>
              </p:ext>
            </p:extLst>
          </p:nvPr>
        </p:nvGraphicFramePr>
        <p:xfrm>
          <a:off x="549275" y="1927739"/>
          <a:ext cx="8042276" cy="3302000"/>
        </p:xfrm>
        <a:graphic>
          <a:graphicData uri="http://schemas.openxmlformats.org/drawingml/2006/table">
            <a:tbl>
              <a:tblPr firstRow="1" bandRow="1">
                <a:tableStyleId>{5C22544A-7EE6-4342-B048-85BDC9FD1C3A}</a:tableStyleId>
              </a:tblPr>
              <a:tblGrid>
                <a:gridCol w="2010569"/>
                <a:gridCol w="2010569"/>
                <a:gridCol w="2010569"/>
                <a:gridCol w="2010569"/>
              </a:tblGrid>
              <a:tr h="370840">
                <a:tc>
                  <a:txBody>
                    <a:bodyPr/>
                    <a:lstStyle/>
                    <a:p>
                      <a:pPr algn="ctr"/>
                      <a:r>
                        <a:rPr lang="en-US" dirty="0" smtClean="0"/>
                        <a:t>Restrictions</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Ability</a:t>
                      </a:r>
                    </a:p>
                  </a:txBody>
                  <a:tcPr/>
                </a:tc>
                <a:tc>
                  <a:txBody>
                    <a:bodyPr/>
                    <a:lstStyle/>
                    <a:p>
                      <a:pPr algn="ctr"/>
                      <a:r>
                        <a:rPr lang="en-US" dirty="0" smtClean="0"/>
                        <a:t>Experience</a:t>
                      </a:r>
                      <a:endParaRPr lang="en-US" dirty="0"/>
                    </a:p>
                  </a:txBody>
                  <a:tcPr/>
                </a:tc>
                <a:tc>
                  <a:txBody>
                    <a:bodyPr/>
                    <a:lstStyle/>
                    <a:p>
                      <a:pPr algn="ctr"/>
                      <a:r>
                        <a:rPr lang="en-US" dirty="0" smtClean="0"/>
                        <a:t>Knowledge</a:t>
                      </a:r>
                      <a:endParaRPr lang="en-US" dirty="0"/>
                    </a:p>
                  </a:txBody>
                  <a:tcPr/>
                </a:tc>
              </a:tr>
              <a:tr h="370840">
                <a:tc>
                  <a:txBody>
                    <a:bodyPr/>
                    <a:lstStyle/>
                    <a:p>
                      <a:pPr algn="ctr"/>
                      <a:r>
                        <a:rPr lang="en-US" sz="1400" dirty="0" smtClean="0"/>
                        <a:t>External</a:t>
                      </a:r>
                      <a:endParaRPr lang="en-US" sz="1400" dirty="0"/>
                    </a:p>
                  </a:txBody>
                  <a:tcPr/>
                </a:tc>
                <a:tc>
                  <a:txBody>
                    <a:bodyPr/>
                    <a:lstStyle/>
                    <a:p>
                      <a:pPr algn="ctr"/>
                      <a:r>
                        <a:rPr lang="en-US" sz="1400" dirty="0" smtClean="0"/>
                        <a:t>External</a:t>
                      </a:r>
                      <a:r>
                        <a:rPr lang="en-US" sz="1400" baseline="0" dirty="0" smtClean="0"/>
                        <a:t> or </a:t>
                      </a:r>
                      <a:r>
                        <a:rPr lang="en-US" sz="1400" dirty="0" smtClean="0"/>
                        <a:t>Internal</a:t>
                      </a:r>
                      <a:endParaRPr lang="en-US" sz="1400" dirty="0"/>
                    </a:p>
                  </a:txBody>
                  <a:tcPr/>
                </a:tc>
                <a:tc gridSpan="2">
                  <a:txBody>
                    <a:bodyPr/>
                    <a:lstStyle/>
                    <a:p>
                      <a:pPr algn="ctr"/>
                      <a:r>
                        <a:rPr lang="en-US" sz="1400" dirty="0" smtClean="0"/>
                        <a:t>Internal</a:t>
                      </a:r>
                      <a:endParaRPr lang="en-US" sz="1400" dirty="0"/>
                    </a:p>
                  </a:txBody>
                  <a:tcPr/>
                </a:tc>
                <a:tc hMerge="1">
                  <a:txBody>
                    <a:bodyPr/>
                    <a:lstStyle/>
                    <a:p>
                      <a:pPr algn="ctr"/>
                      <a:endParaRPr lang="en-US" sz="1400" dirty="0"/>
                    </a:p>
                  </a:txBody>
                  <a:tcPr/>
                </a:tc>
              </a:tr>
              <a:tr h="370840">
                <a:tc>
                  <a:txBody>
                    <a:bodyPr/>
                    <a:lstStyle/>
                    <a:p>
                      <a:pPr algn="ctr"/>
                      <a:endParaRPr lang="en-US" b="1" dirty="0" smtClean="0"/>
                    </a:p>
                  </a:txBody>
                  <a:tcPr/>
                </a:tc>
                <a:tc>
                  <a:txBody>
                    <a:bodyPr/>
                    <a:lstStyle/>
                    <a:p>
                      <a:pPr algn="ctr"/>
                      <a:endParaRPr lang="en-US" b="1" dirty="0" smtClean="0"/>
                    </a:p>
                    <a:p>
                      <a:pPr algn="ctr"/>
                      <a:r>
                        <a:rPr lang="en-US" b="1" dirty="0" smtClean="0"/>
                        <a:t>Accessing Credit</a:t>
                      </a:r>
                      <a:r>
                        <a:rPr lang="en-US" b="1" baseline="0" dirty="0" smtClean="0"/>
                        <a:t> Reports and Scores</a:t>
                      </a:r>
                    </a:p>
                    <a:p>
                      <a:pPr algn="ctr"/>
                      <a:endParaRPr lang="en-US" b="1" baseline="0" dirty="0" smtClean="0"/>
                    </a:p>
                    <a:p>
                      <a:pPr algn="ctr"/>
                      <a:r>
                        <a:rPr lang="en-US" b="1" baseline="0" dirty="0" smtClean="0"/>
                        <a:t>Disputing Credit Report Errors</a:t>
                      </a:r>
                      <a:endParaRPr lang="en-US" b="1" dirty="0" smtClean="0"/>
                    </a:p>
                  </a:txBody>
                  <a:tcPr/>
                </a:tc>
                <a:tc>
                  <a:txBody>
                    <a:bodyPr/>
                    <a:lstStyle/>
                    <a:p>
                      <a:pPr algn="ctr"/>
                      <a:endParaRPr lang="en-US" b="1" dirty="0" smtClean="0"/>
                    </a:p>
                    <a:p>
                      <a:pPr algn="ctr"/>
                      <a:r>
                        <a:rPr lang="en-US" b="1" dirty="0" smtClean="0"/>
                        <a:t>Overspending</a:t>
                      </a:r>
                    </a:p>
                    <a:p>
                      <a:pPr algn="ctr"/>
                      <a:endParaRPr lang="en-US" b="1" dirty="0" smtClean="0"/>
                    </a:p>
                    <a:p>
                      <a:pPr algn="ctr"/>
                      <a:r>
                        <a:rPr lang="en-US" b="1" dirty="0" smtClean="0"/>
                        <a:t>Debt Reduction</a:t>
                      </a:r>
                    </a:p>
                    <a:p>
                      <a:pPr algn="ctr"/>
                      <a:r>
                        <a:rPr lang="en-US" b="1" dirty="0" smtClean="0"/>
                        <a:t>Planning</a:t>
                      </a:r>
                    </a:p>
                    <a:p>
                      <a:pPr algn="ctr"/>
                      <a:endParaRPr lang="en-US" b="1" dirty="0" smtClean="0"/>
                    </a:p>
                    <a:p>
                      <a:pPr algn="ctr"/>
                      <a:r>
                        <a:rPr lang="en-US" b="1" dirty="0" smtClean="0"/>
                        <a:t>Budgeting Techniques</a:t>
                      </a:r>
                    </a:p>
                    <a:p>
                      <a:pPr algn="ctr"/>
                      <a:endParaRPr lang="en-US" b="1" dirty="0" smtClean="0"/>
                    </a:p>
                  </a:txBody>
                  <a:tcPr/>
                </a:tc>
                <a:tc>
                  <a:txBody>
                    <a:bodyPr/>
                    <a:lstStyle/>
                    <a:p>
                      <a:pPr algn="ctr"/>
                      <a:endParaRPr lang="en-US" b="1" dirty="0" smtClean="0"/>
                    </a:p>
                    <a:p>
                      <a:pPr algn="ctr"/>
                      <a:r>
                        <a:rPr lang="en-US" b="1" dirty="0" smtClean="0"/>
                        <a:t>Mortgage Assistance Programs</a:t>
                      </a:r>
                      <a:endParaRPr lang="en-US" b="1" baseline="0" dirty="0" smtClean="0"/>
                    </a:p>
                    <a:p>
                      <a:pPr algn="ctr"/>
                      <a:endParaRPr lang="en-US" b="1" baseline="0" dirty="0" smtClean="0"/>
                    </a:p>
                    <a:p>
                      <a:pPr algn="ctr"/>
                      <a:r>
                        <a:rPr lang="en-US" b="1" baseline="0" dirty="0" smtClean="0"/>
                        <a:t>Bankruptcy</a:t>
                      </a:r>
                      <a:endParaRPr lang="en-US" b="1" dirty="0" smtClean="0"/>
                    </a:p>
                    <a:p>
                      <a:pPr algn="ctr"/>
                      <a:endParaRPr lang="en-US" b="1" dirty="0" smtClean="0"/>
                    </a:p>
                  </a:txBody>
                  <a:tcPr/>
                </a:tc>
              </a:tr>
            </a:tbl>
          </a:graphicData>
        </a:graphic>
      </p:graphicFrame>
    </p:spTree>
    <p:extLst>
      <p:ext uri="{BB962C8B-B14F-4D97-AF65-F5344CB8AC3E}">
        <p14:creationId xmlns:p14="http://schemas.microsoft.com/office/powerpoint/2010/main" val="348492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Establishing Parameters</a:t>
            </a:r>
            <a:endParaRPr lang="en-US" dirty="0"/>
          </a:p>
        </p:txBody>
      </p:sp>
      <p:sp>
        <p:nvSpPr>
          <p:cNvPr id="3" name="Content Placeholder 2"/>
          <p:cNvSpPr>
            <a:spLocks noGrp="1"/>
          </p:cNvSpPr>
          <p:nvPr>
            <p:ph idx="1"/>
          </p:nvPr>
        </p:nvSpPr>
        <p:spPr>
          <a:xfrm>
            <a:off x="980146" y="1822360"/>
            <a:ext cx="7611404" cy="4087763"/>
          </a:xfrm>
        </p:spPr>
        <p:txBody>
          <a:bodyPr>
            <a:normAutofit/>
          </a:bodyPr>
          <a:lstStyle/>
          <a:p>
            <a:r>
              <a:rPr lang="en-US" dirty="0" smtClean="0"/>
              <a:t>CERTIFIED FINANCIAL PLANNER™ professional</a:t>
            </a:r>
          </a:p>
          <a:p>
            <a:r>
              <a:rPr lang="en-US" dirty="0" smtClean="0"/>
              <a:t>Fiduciary Oath (TheFiduciaryStandard.org)</a:t>
            </a:r>
          </a:p>
          <a:p>
            <a:r>
              <a:rPr lang="en-US" dirty="0" smtClean="0"/>
              <a:t>Fee-Only (No Product Sales)</a:t>
            </a:r>
          </a:p>
          <a:p>
            <a:r>
              <a:rPr lang="en-US" dirty="0" smtClean="0"/>
              <a:t>Will augment and compliment your work </a:t>
            </a:r>
          </a:p>
          <a:p>
            <a:r>
              <a:rPr lang="en-US" dirty="0" smtClean="0"/>
              <a:t>Philosophically compatible</a:t>
            </a:r>
          </a:p>
          <a:p>
            <a:r>
              <a:rPr lang="en-US" dirty="0" smtClean="0"/>
              <a:t>Accessible</a:t>
            </a:r>
            <a:endParaRPr lang="en-US" dirty="0"/>
          </a:p>
        </p:txBody>
      </p:sp>
      <p:pic>
        <p:nvPicPr>
          <p:cNvPr id="4" name="Picture 3" descr="Garrettlogo_nobackgroun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910123"/>
            <a:ext cx="1891267" cy="878846"/>
          </a:xfrm>
          <a:prstGeom prst="rect">
            <a:avLst/>
          </a:prstGeom>
        </p:spPr>
      </p:pic>
    </p:spTree>
    <p:extLst>
      <p:ext uri="{BB962C8B-B14F-4D97-AF65-F5344CB8AC3E}">
        <p14:creationId xmlns:p14="http://schemas.microsoft.com/office/powerpoint/2010/main" val="924907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Places to Start</a:t>
            </a:r>
            <a:endParaRPr lang="en-US" dirty="0"/>
          </a:p>
        </p:txBody>
      </p:sp>
      <p:sp>
        <p:nvSpPr>
          <p:cNvPr id="3" name="Content Placeholder 2"/>
          <p:cNvSpPr>
            <a:spLocks noGrp="1"/>
          </p:cNvSpPr>
          <p:nvPr>
            <p:ph idx="1"/>
          </p:nvPr>
        </p:nvSpPr>
        <p:spPr/>
        <p:txBody>
          <a:bodyPr>
            <a:normAutofit/>
          </a:bodyPr>
          <a:lstStyle/>
          <a:p>
            <a:r>
              <a:rPr lang="en-US" dirty="0" smtClean="0"/>
              <a:t>Directories</a:t>
            </a:r>
          </a:p>
          <a:p>
            <a:pPr lvl="2"/>
            <a:r>
              <a:rPr lang="en-US" dirty="0" smtClean="0"/>
              <a:t>FPA: </a:t>
            </a:r>
            <a:r>
              <a:rPr lang="en-US" dirty="0" err="1" smtClean="0"/>
              <a:t>PlannerSearch.org</a:t>
            </a:r>
            <a:endParaRPr lang="en-US" dirty="0" smtClean="0"/>
          </a:p>
          <a:p>
            <a:pPr lvl="2"/>
            <a:r>
              <a:rPr lang="en-US" dirty="0"/>
              <a:t>CFP </a:t>
            </a:r>
            <a:r>
              <a:rPr lang="en-US" dirty="0" smtClean="0"/>
              <a:t>Board of Standards: </a:t>
            </a:r>
            <a:r>
              <a:rPr lang="en-US" dirty="0" err="1" smtClean="0"/>
              <a:t>LetsMakeAPlan.org</a:t>
            </a:r>
            <a:endParaRPr lang="en-US" dirty="0" smtClean="0"/>
          </a:p>
          <a:p>
            <a:pPr lvl="2"/>
            <a:r>
              <a:rPr lang="en-US" dirty="0"/>
              <a:t>NAPFA: </a:t>
            </a:r>
            <a:r>
              <a:rPr lang="en-US" dirty="0" err="1" smtClean="0"/>
              <a:t>FindAnAdvisor.NAPFA.org</a:t>
            </a:r>
            <a:endParaRPr lang="en-US" dirty="0" smtClean="0"/>
          </a:p>
          <a:p>
            <a:pPr lvl="2"/>
            <a:r>
              <a:rPr lang="en-US" dirty="0" smtClean="0"/>
              <a:t>Garrett Planning Network: </a:t>
            </a:r>
            <a:r>
              <a:rPr lang="en-US" dirty="0" err="1" smtClean="0"/>
              <a:t>GarrettPlanningNetwork.com</a:t>
            </a:r>
            <a:endParaRPr lang="en-US" dirty="0" smtClean="0"/>
          </a:p>
          <a:p>
            <a:pPr lvl="2"/>
            <a:r>
              <a:rPr lang="en-US" dirty="0" smtClean="0"/>
              <a:t>Alliance </a:t>
            </a:r>
            <a:r>
              <a:rPr lang="en-US" dirty="0"/>
              <a:t>of </a:t>
            </a:r>
            <a:r>
              <a:rPr lang="en-US" dirty="0" smtClean="0"/>
              <a:t>Comprehensive </a:t>
            </a:r>
            <a:r>
              <a:rPr lang="en-US" dirty="0"/>
              <a:t>Planners: </a:t>
            </a:r>
            <a:r>
              <a:rPr lang="en-US" dirty="0" err="1" smtClean="0"/>
              <a:t>ACPlanners.org</a:t>
            </a:r>
            <a:endParaRPr lang="en-US" dirty="0" smtClean="0"/>
          </a:p>
          <a:p>
            <a:pPr lvl="2"/>
            <a:r>
              <a:rPr lang="en-US" dirty="0" smtClean="0"/>
              <a:t>XY Planning Network: </a:t>
            </a:r>
            <a:r>
              <a:rPr lang="en-US" dirty="0" err="1" smtClean="0"/>
              <a:t>XYPlanningNetwork.com</a:t>
            </a:r>
            <a:endParaRPr lang="en-US" dirty="0" smtClean="0"/>
          </a:p>
          <a:p>
            <a:r>
              <a:rPr lang="en-US" dirty="0" smtClean="0"/>
              <a:t>Conferences, Symposiums, and Events</a:t>
            </a:r>
          </a:p>
          <a:p>
            <a:r>
              <a:rPr lang="en-US" dirty="0" smtClean="0"/>
              <a:t>Referrals</a:t>
            </a:r>
          </a:p>
          <a:p>
            <a:pPr lvl="2"/>
            <a:endParaRPr lang="en-US" dirty="0" smtClean="0"/>
          </a:p>
          <a:p>
            <a:endParaRPr lang="en-US" dirty="0" smtClean="0"/>
          </a:p>
          <a:p>
            <a:endParaRPr lang="en-US" dirty="0"/>
          </a:p>
        </p:txBody>
      </p:sp>
      <p:pic>
        <p:nvPicPr>
          <p:cNvPr id="4" name="Picture 3" descr="Garrettlogo_nobackgroun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910123"/>
            <a:ext cx="1891267" cy="878846"/>
          </a:xfrm>
          <a:prstGeom prst="rect">
            <a:avLst/>
          </a:prstGeom>
        </p:spPr>
      </p:pic>
    </p:spTree>
    <p:extLst>
      <p:ext uri="{BB962C8B-B14F-4D97-AF65-F5344CB8AC3E}">
        <p14:creationId xmlns:p14="http://schemas.microsoft.com/office/powerpoint/2010/main" val="13034914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rot="20588322">
            <a:off x="1745163" y="4196469"/>
            <a:ext cx="5690803" cy="1258266"/>
          </a:xfrm>
          <a:prstGeom prst="roundRect">
            <a:avLst/>
          </a:prstGeom>
          <a:solidFill>
            <a:schemeClr val="accent2">
              <a:lumMod val="40000"/>
              <a:lumOff val="60000"/>
              <a:alpha val="20000"/>
            </a:schemeClr>
          </a:solidFill>
          <a:ln>
            <a:solidFill>
              <a:schemeClr val="accent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8800" dirty="0" smtClean="0">
                <a:solidFill>
                  <a:schemeClr val="bg1">
                    <a:lumMod val="75000"/>
                  </a:schemeClr>
                </a:solidFill>
                <a:latin typeface="Times"/>
                <a:cs typeface="Times"/>
              </a:rPr>
              <a:t>AFCPE</a:t>
            </a:r>
            <a:endParaRPr lang="en-US" sz="8800" dirty="0">
              <a:solidFill>
                <a:schemeClr val="bg1">
                  <a:lumMod val="75000"/>
                </a:schemeClr>
              </a:solidFill>
              <a:latin typeface="Times"/>
              <a:cs typeface="Times"/>
            </a:endParaRPr>
          </a:p>
        </p:txBody>
      </p:sp>
      <p:sp>
        <p:nvSpPr>
          <p:cNvPr id="222" name="Oval 221"/>
          <p:cNvSpPr/>
          <p:nvPr/>
        </p:nvSpPr>
        <p:spPr>
          <a:xfrm rot="2581525">
            <a:off x="4765823" y="548133"/>
            <a:ext cx="2152531" cy="3326399"/>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chemeClr val="tx2"/>
                </a:solidFill>
              </a:rPr>
              <a:t>Planning Network or Association</a:t>
            </a:r>
            <a:endParaRPr lang="en-US" b="1" dirty="0">
              <a:solidFill>
                <a:schemeClr val="tx2"/>
              </a:solidFill>
            </a:endParaRPr>
          </a:p>
        </p:txBody>
      </p:sp>
      <p:sp>
        <p:nvSpPr>
          <p:cNvPr id="2" name="Title 1"/>
          <p:cNvSpPr>
            <a:spLocks noGrp="1"/>
          </p:cNvSpPr>
          <p:nvPr>
            <p:ph type="title"/>
          </p:nvPr>
        </p:nvSpPr>
        <p:spPr>
          <a:xfrm>
            <a:off x="172857" y="107576"/>
            <a:ext cx="6044372" cy="1336956"/>
          </a:xfrm>
        </p:spPr>
        <p:txBody>
          <a:bodyPr/>
          <a:lstStyle/>
          <a:p>
            <a:pPr algn="l"/>
            <a:r>
              <a:rPr lang="en-US" dirty="0" smtClean="0"/>
              <a:t>Referrals are </a:t>
            </a:r>
            <a:r>
              <a:rPr lang="en-US" b="1" u="sng" dirty="0" smtClean="0"/>
              <a:t>Not</a:t>
            </a:r>
            <a:r>
              <a:rPr lang="en-US" dirty="0" smtClean="0"/>
              <a:t> a Two-Way Street…</a:t>
            </a:r>
            <a:endParaRPr lang="en-US" dirty="0"/>
          </a:p>
        </p:txBody>
      </p:sp>
      <p:pic>
        <p:nvPicPr>
          <p:cNvPr id="4" name="Picture 3" descr="Garrettlogo_nobackgroun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910123"/>
            <a:ext cx="1891267" cy="878846"/>
          </a:xfrm>
          <a:prstGeom prst="rect">
            <a:avLst/>
          </a:prstGeom>
        </p:spPr>
      </p:pic>
      <p:sp>
        <p:nvSpPr>
          <p:cNvPr id="6" name="Oval 5"/>
          <p:cNvSpPr/>
          <p:nvPr/>
        </p:nvSpPr>
        <p:spPr>
          <a:xfrm>
            <a:off x="5989879" y="1043410"/>
            <a:ext cx="931829" cy="924984"/>
          </a:xfrm>
          <a:prstGeom prst="ellipse">
            <a:avLst/>
          </a:prstGeom>
          <a:solidFill>
            <a:schemeClr val="accent3">
              <a:alpha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FP</a:t>
            </a:r>
            <a:endParaRPr lang="en-US" dirty="0"/>
          </a:p>
        </p:txBody>
      </p:sp>
      <p:sp>
        <p:nvSpPr>
          <p:cNvPr id="7" name="Oval 6"/>
          <p:cNvSpPr/>
          <p:nvPr/>
        </p:nvSpPr>
        <p:spPr>
          <a:xfrm>
            <a:off x="2753031" y="1719538"/>
            <a:ext cx="931829" cy="924984"/>
          </a:xfrm>
          <a:prstGeom prst="ellipse">
            <a:avLst/>
          </a:prstGeom>
          <a:solidFill>
            <a:schemeClr val="accent2">
              <a:alpha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FC</a:t>
            </a:r>
            <a:endParaRPr lang="en-US" dirty="0"/>
          </a:p>
        </p:txBody>
      </p:sp>
      <p:sp>
        <p:nvSpPr>
          <p:cNvPr id="8" name="Oval 7"/>
          <p:cNvSpPr/>
          <p:nvPr/>
        </p:nvSpPr>
        <p:spPr>
          <a:xfrm>
            <a:off x="1957665" y="4985139"/>
            <a:ext cx="931829" cy="924984"/>
          </a:xfrm>
          <a:prstGeom prst="ellipse">
            <a:avLst/>
          </a:prstGeom>
          <a:solidFill>
            <a:schemeClr val="accent2">
              <a:alpha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FC</a:t>
            </a:r>
            <a:endParaRPr lang="en-US" dirty="0"/>
          </a:p>
        </p:txBody>
      </p:sp>
      <p:sp>
        <p:nvSpPr>
          <p:cNvPr id="9" name="Oval 8"/>
          <p:cNvSpPr/>
          <p:nvPr/>
        </p:nvSpPr>
        <p:spPr>
          <a:xfrm>
            <a:off x="6319330" y="3721928"/>
            <a:ext cx="931829" cy="924984"/>
          </a:xfrm>
          <a:prstGeom prst="ellipse">
            <a:avLst/>
          </a:prstGeom>
          <a:solidFill>
            <a:schemeClr val="accent2">
              <a:alpha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FC</a:t>
            </a:r>
            <a:endParaRPr lang="en-US" dirty="0"/>
          </a:p>
        </p:txBody>
      </p:sp>
      <p:sp>
        <p:nvSpPr>
          <p:cNvPr id="10" name="Oval 9"/>
          <p:cNvSpPr/>
          <p:nvPr/>
        </p:nvSpPr>
        <p:spPr>
          <a:xfrm>
            <a:off x="4421562" y="4347493"/>
            <a:ext cx="931829" cy="924984"/>
          </a:xfrm>
          <a:prstGeom prst="ellipse">
            <a:avLst/>
          </a:prstGeom>
          <a:solidFill>
            <a:schemeClr val="accent2">
              <a:alpha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FC</a:t>
            </a:r>
            <a:endParaRPr lang="en-US" dirty="0"/>
          </a:p>
        </p:txBody>
      </p:sp>
      <p:sp>
        <p:nvSpPr>
          <p:cNvPr id="11" name="Oval 10"/>
          <p:cNvSpPr/>
          <p:nvPr/>
        </p:nvSpPr>
        <p:spPr>
          <a:xfrm>
            <a:off x="7921260" y="2250073"/>
            <a:ext cx="931829" cy="924984"/>
          </a:xfrm>
          <a:prstGeom prst="ellipse">
            <a:avLst/>
          </a:prstGeom>
          <a:solidFill>
            <a:schemeClr val="accent2">
              <a:alpha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FC</a:t>
            </a:r>
            <a:endParaRPr lang="en-US" dirty="0"/>
          </a:p>
        </p:txBody>
      </p:sp>
      <p:sp>
        <p:nvSpPr>
          <p:cNvPr id="12" name="Oval 11"/>
          <p:cNvSpPr/>
          <p:nvPr/>
        </p:nvSpPr>
        <p:spPr>
          <a:xfrm>
            <a:off x="357060" y="3652898"/>
            <a:ext cx="931829" cy="924984"/>
          </a:xfrm>
          <a:prstGeom prst="ellipse">
            <a:avLst/>
          </a:prstGeom>
          <a:solidFill>
            <a:schemeClr val="accent3">
              <a:alpha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FP</a:t>
            </a:r>
            <a:endParaRPr lang="en-US" dirty="0"/>
          </a:p>
        </p:txBody>
      </p:sp>
      <p:sp>
        <p:nvSpPr>
          <p:cNvPr id="13" name="Oval 12"/>
          <p:cNvSpPr/>
          <p:nvPr/>
        </p:nvSpPr>
        <p:spPr>
          <a:xfrm>
            <a:off x="4751014" y="2409639"/>
            <a:ext cx="931829" cy="924984"/>
          </a:xfrm>
          <a:prstGeom prst="ellipse">
            <a:avLst/>
          </a:prstGeom>
          <a:solidFill>
            <a:schemeClr val="accent3">
              <a:alpha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FP</a:t>
            </a:r>
            <a:endParaRPr lang="en-US" dirty="0"/>
          </a:p>
        </p:txBody>
      </p:sp>
      <p:sp>
        <p:nvSpPr>
          <p:cNvPr id="14" name="Oval 13"/>
          <p:cNvSpPr/>
          <p:nvPr/>
        </p:nvSpPr>
        <p:spPr>
          <a:xfrm>
            <a:off x="7921260" y="4311388"/>
            <a:ext cx="931829" cy="924984"/>
          </a:xfrm>
          <a:prstGeom prst="ellipse">
            <a:avLst/>
          </a:prstGeom>
          <a:solidFill>
            <a:schemeClr val="accent3">
              <a:alpha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FP</a:t>
            </a:r>
            <a:endParaRPr lang="en-US" dirty="0"/>
          </a:p>
        </p:txBody>
      </p:sp>
      <p:sp>
        <p:nvSpPr>
          <p:cNvPr id="15" name="Oval 14"/>
          <p:cNvSpPr/>
          <p:nvPr/>
        </p:nvSpPr>
        <p:spPr>
          <a:xfrm>
            <a:off x="959438" y="1961325"/>
            <a:ext cx="931829" cy="924984"/>
          </a:xfrm>
          <a:prstGeom prst="ellipse">
            <a:avLst/>
          </a:prstGeom>
          <a:solidFill>
            <a:schemeClr val="accent3">
              <a:alpha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FP</a:t>
            </a:r>
            <a:endParaRPr lang="en-US" dirty="0"/>
          </a:p>
        </p:txBody>
      </p:sp>
      <p:cxnSp>
        <p:nvCxnSpPr>
          <p:cNvPr id="17" name="Straight Arrow Connector 16"/>
          <p:cNvCxnSpPr>
            <a:stCxn id="15" idx="7"/>
            <a:endCxn id="7" idx="1"/>
          </p:cNvCxnSpPr>
          <p:nvPr/>
        </p:nvCxnSpPr>
        <p:spPr>
          <a:xfrm flipV="1">
            <a:off x="1754804" y="1854999"/>
            <a:ext cx="1134690" cy="24178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a:stCxn id="7" idx="2"/>
            <a:endCxn id="15" idx="6"/>
          </p:cNvCxnSpPr>
          <p:nvPr/>
        </p:nvCxnSpPr>
        <p:spPr>
          <a:xfrm flipH="1">
            <a:off x="1891267" y="2182030"/>
            <a:ext cx="861764" cy="24178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a:stCxn id="15" idx="5"/>
            <a:endCxn id="9" idx="2"/>
          </p:cNvCxnSpPr>
          <p:nvPr/>
        </p:nvCxnSpPr>
        <p:spPr>
          <a:xfrm>
            <a:off x="1754804" y="2750848"/>
            <a:ext cx="4564526" cy="143357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a:stCxn id="6" idx="2"/>
            <a:endCxn id="7" idx="7"/>
          </p:cNvCxnSpPr>
          <p:nvPr/>
        </p:nvCxnSpPr>
        <p:spPr>
          <a:xfrm flipH="1">
            <a:off x="3548397" y="1505902"/>
            <a:ext cx="2441482" cy="34909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a:stCxn id="15" idx="4"/>
            <a:endCxn id="8" idx="0"/>
          </p:cNvCxnSpPr>
          <p:nvPr/>
        </p:nvCxnSpPr>
        <p:spPr>
          <a:xfrm>
            <a:off x="1425353" y="2886309"/>
            <a:ext cx="998227" cy="209883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a:stCxn id="11" idx="4"/>
            <a:endCxn id="14" idx="0"/>
          </p:cNvCxnSpPr>
          <p:nvPr/>
        </p:nvCxnSpPr>
        <p:spPr>
          <a:xfrm>
            <a:off x="8387175" y="3175057"/>
            <a:ext cx="0" cy="113633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a:stCxn id="9" idx="0"/>
            <a:endCxn id="222" idx="6"/>
          </p:cNvCxnSpPr>
          <p:nvPr/>
        </p:nvCxnSpPr>
        <p:spPr>
          <a:xfrm flipH="1" flipV="1">
            <a:off x="6628893" y="2945693"/>
            <a:ext cx="156352" cy="77623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a:stCxn id="14" idx="1"/>
            <a:endCxn id="9" idx="6"/>
          </p:cNvCxnSpPr>
          <p:nvPr/>
        </p:nvCxnSpPr>
        <p:spPr>
          <a:xfrm flipH="1" flipV="1">
            <a:off x="7251159" y="4184420"/>
            <a:ext cx="806564" cy="26242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a:stCxn id="14" idx="7"/>
            <a:endCxn id="11" idx="5"/>
          </p:cNvCxnSpPr>
          <p:nvPr/>
        </p:nvCxnSpPr>
        <p:spPr>
          <a:xfrm flipV="1">
            <a:off x="8716626" y="3039596"/>
            <a:ext cx="0" cy="140725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a:stCxn id="7" idx="6"/>
            <a:endCxn id="13" idx="1"/>
          </p:cNvCxnSpPr>
          <p:nvPr/>
        </p:nvCxnSpPr>
        <p:spPr>
          <a:xfrm>
            <a:off x="3684860" y="2182030"/>
            <a:ext cx="1202617" cy="36307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3" name="Straight Arrow Connector 32"/>
          <p:cNvCxnSpPr>
            <a:stCxn id="14" idx="2"/>
            <a:endCxn id="10" idx="6"/>
          </p:cNvCxnSpPr>
          <p:nvPr/>
        </p:nvCxnSpPr>
        <p:spPr>
          <a:xfrm flipH="1">
            <a:off x="5353391" y="4773880"/>
            <a:ext cx="2567869" cy="3610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8" name="Straight Arrow Connector 47"/>
          <p:cNvCxnSpPr>
            <a:stCxn id="13" idx="5"/>
            <a:endCxn id="9" idx="1"/>
          </p:cNvCxnSpPr>
          <p:nvPr/>
        </p:nvCxnSpPr>
        <p:spPr>
          <a:xfrm>
            <a:off x="5546380" y="3199162"/>
            <a:ext cx="909413" cy="65822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1" name="Straight Arrow Connector 50"/>
          <p:cNvCxnSpPr>
            <a:stCxn id="8" idx="1"/>
            <a:endCxn id="15" idx="3"/>
          </p:cNvCxnSpPr>
          <p:nvPr/>
        </p:nvCxnSpPr>
        <p:spPr>
          <a:xfrm flipH="1" flipV="1">
            <a:off x="1095901" y="2750848"/>
            <a:ext cx="998227" cy="23697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2" name="Straight Arrow Connector 51"/>
          <p:cNvCxnSpPr>
            <a:stCxn id="13" idx="2"/>
            <a:endCxn id="7" idx="5"/>
          </p:cNvCxnSpPr>
          <p:nvPr/>
        </p:nvCxnSpPr>
        <p:spPr>
          <a:xfrm flipH="1" flipV="1">
            <a:off x="3548397" y="2509061"/>
            <a:ext cx="1202617" cy="36307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2" name="Straight Arrow Connector 71"/>
          <p:cNvCxnSpPr>
            <a:stCxn id="8" idx="2"/>
            <a:endCxn id="12" idx="5"/>
          </p:cNvCxnSpPr>
          <p:nvPr/>
        </p:nvCxnSpPr>
        <p:spPr>
          <a:xfrm flipH="1" flipV="1">
            <a:off x="1152426" y="4442421"/>
            <a:ext cx="805239" cy="100521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3" name="Straight Arrow Connector 72"/>
          <p:cNvCxnSpPr>
            <a:stCxn id="8" idx="6"/>
            <a:endCxn id="222" idx="4"/>
          </p:cNvCxnSpPr>
          <p:nvPr/>
        </p:nvCxnSpPr>
        <p:spPr>
          <a:xfrm flipV="1">
            <a:off x="2889494" y="3427217"/>
            <a:ext cx="1817756" cy="202041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0" name="Straight Arrow Connector 79"/>
          <p:cNvCxnSpPr>
            <a:stCxn id="10" idx="2"/>
            <a:endCxn id="12" idx="6"/>
          </p:cNvCxnSpPr>
          <p:nvPr/>
        </p:nvCxnSpPr>
        <p:spPr>
          <a:xfrm flipH="1" flipV="1">
            <a:off x="1288889" y="4115390"/>
            <a:ext cx="3132673" cy="69459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8" name="Straight Arrow Connector 87"/>
          <p:cNvCxnSpPr>
            <a:stCxn id="7" idx="3"/>
            <a:endCxn id="12" idx="7"/>
          </p:cNvCxnSpPr>
          <p:nvPr/>
        </p:nvCxnSpPr>
        <p:spPr>
          <a:xfrm flipH="1">
            <a:off x="1152426" y="2509061"/>
            <a:ext cx="1737068" cy="127929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0" name="Straight Arrow Connector 109"/>
          <p:cNvCxnSpPr>
            <a:stCxn id="6" idx="5"/>
            <a:endCxn id="9" idx="7"/>
          </p:cNvCxnSpPr>
          <p:nvPr/>
        </p:nvCxnSpPr>
        <p:spPr>
          <a:xfrm>
            <a:off x="6785245" y="1832933"/>
            <a:ext cx="329451" cy="202445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1" name="Straight Arrow Connector 110"/>
          <p:cNvCxnSpPr>
            <a:stCxn id="11" idx="1"/>
            <a:endCxn id="222" idx="7"/>
          </p:cNvCxnSpPr>
          <p:nvPr/>
        </p:nvCxnSpPr>
        <p:spPr>
          <a:xfrm flipH="1" flipV="1">
            <a:off x="7200896" y="1870844"/>
            <a:ext cx="856827" cy="51469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92" name="Straight Arrow Connector 391"/>
          <p:cNvCxnSpPr>
            <a:stCxn id="13" idx="4"/>
            <a:endCxn id="10" idx="7"/>
          </p:cNvCxnSpPr>
          <p:nvPr/>
        </p:nvCxnSpPr>
        <p:spPr>
          <a:xfrm flipH="1">
            <a:off x="5216928" y="3334623"/>
            <a:ext cx="1" cy="114833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09" name="Oval 408"/>
          <p:cNvSpPr/>
          <p:nvPr/>
        </p:nvSpPr>
        <p:spPr>
          <a:xfrm>
            <a:off x="2889494" y="3427217"/>
            <a:ext cx="931829" cy="924984"/>
          </a:xfrm>
          <a:prstGeom prst="ellipse">
            <a:avLst/>
          </a:prstGeom>
          <a:solidFill>
            <a:schemeClr val="accent3">
              <a:alpha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FP</a:t>
            </a:r>
            <a:endParaRPr lang="en-US" dirty="0"/>
          </a:p>
        </p:txBody>
      </p:sp>
      <p:sp>
        <p:nvSpPr>
          <p:cNvPr id="410" name="Oval 409"/>
          <p:cNvSpPr/>
          <p:nvPr/>
        </p:nvSpPr>
        <p:spPr>
          <a:xfrm>
            <a:off x="7784797" y="232541"/>
            <a:ext cx="931829" cy="924984"/>
          </a:xfrm>
          <a:prstGeom prst="ellipse">
            <a:avLst/>
          </a:prstGeom>
          <a:solidFill>
            <a:schemeClr val="accent2">
              <a:alpha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FC</a:t>
            </a:r>
            <a:endParaRPr lang="en-US" dirty="0"/>
          </a:p>
        </p:txBody>
      </p:sp>
      <p:cxnSp>
        <p:nvCxnSpPr>
          <p:cNvPr id="411" name="Straight Arrow Connector 410"/>
          <p:cNvCxnSpPr>
            <a:stCxn id="410" idx="2"/>
            <a:endCxn id="222" idx="0"/>
          </p:cNvCxnSpPr>
          <p:nvPr/>
        </p:nvCxnSpPr>
        <p:spPr>
          <a:xfrm flipH="1">
            <a:off x="6976928" y="695033"/>
            <a:ext cx="807869" cy="30041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14" name="Straight Arrow Connector 413"/>
          <p:cNvCxnSpPr>
            <a:stCxn id="409" idx="5"/>
            <a:endCxn id="3" idx="0"/>
          </p:cNvCxnSpPr>
          <p:nvPr/>
        </p:nvCxnSpPr>
        <p:spPr>
          <a:xfrm>
            <a:off x="3684860" y="4216740"/>
            <a:ext cx="723221" cy="677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24" name="Straight Arrow Connector 423"/>
          <p:cNvCxnSpPr>
            <a:stCxn id="409" idx="0"/>
            <a:endCxn id="7" idx="4"/>
          </p:cNvCxnSpPr>
          <p:nvPr/>
        </p:nvCxnSpPr>
        <p:spPr>
          <a:xfrm flipH="1" flipV="1">
            <a:off x="3218946" y="2644522"/>
            <a:ext cx="136463" cy="78269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53" name="Straight Arrow Connector 452"/>
          <p:cNvCxnSpPr>
            <a:stCxn id="10" idx="0"/>
            <a:endCxn id="13" idx="3"/>
          </p:cNvCxnSpPr>
          <p:nvPr/>
        </p:nvCxnSpPr>
        <p:spPr>
          <a:xfrm flipV="1">
            <a:off x="4887477" y="3199162"/>
            <a:ext cx="0" cy="114833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13" name="Straight Arrow Connector 512"/>
          <p:cNvCxnSpPr>
            <a:stCxn id="6" idx="6"/>
            <a:endCxn id="410" idx="3"/>
          </p:cNvCxnSpPr>
          <p:nvPr/>
        </p:nvCxnSpPr>
        <p:spPr>
          <a:xfrm flipV="1">
            <a:off x="6921708" y="1022064"/>
            <a:ext cx="999552" cy="48383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52" name="Straight Arrow Connector 551"/>
          <p:cNvCxnSpPr>
            <a:stCxn id="10" idx="5"/>
            <a:endCxn id="14" idx="3"/>
          </p:cNvCxnSpPr>
          <p:nvPr/>
        </p:nvCxnSpPr>
        <p:spPr>
          <a:xfrm flipV="1">
            <a:off x="5216928" y="5100911"/>
            <a:ext cx="2840795" cy="3610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64" name="Title 1"/>
          <p:cNvSpPr txBox="1">
            <a:spLocks/>
          </p:cNvSpPr>
          <p:nvPr/>
        </p:nvSpPr>
        <p:spPr>
          <a:xfrm>
            <a:off x="3355409" y="5236372"/>
            <a:ext cx="5659479" cy="1493077"/>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pPr algn="r"/>
            <a:r>
              <a:rPr lang="en-US" b="1" dirty="0" smtClean="0"/>
              <a:t>…Referrals Make Up a Neighborhood</a:t>
            </a:r>
            <a:endParaRPr lang="en-US" b="1" dirty="0"/>
          </a:p>
        </p:txBody>
      </p:sp>
      <p:cxnSp>
        <p:nvCxnSpPr>
          <p:cNvPr id="20" name="Straight Arrow Connector 19"/>
          <p:cNvCxnSpPr>
            <a:stCxn id="222" idx="5"/>
          </p:cNvCxnSpPr>
          <p:nvPr/>
        </p:nvCxnSpPr>
        <p:spPr>
          <a:xfrm>
            <a:off x="5595991" y="3590363"/>
            <a:ext cx="86852" cy="267026"/>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53" name="Straight Arrow Connector 52"/>
          <p:cNvCxnSpPr>
            <a:stCxn id="12" idx="4"/>
            <a:endCxn id="3" idx="1"/>
          </p:cNvCxnSpPr>
          <p:nvPr/>
        </p:nvCxnSpPr>
        <p:spPr>
          <a:xfrm>
            <a:off x="822975" y="4577882"/>
            <a:ext cx="1044513" cy="107304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899181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Cultivating Relationships</a:t>
            </a:r>
            <a:endParaRPr lang="en-US" dirty="0"/>
          </a:p>
        </p:txBody>
      </p:sp>
      <p:sp>
        <p:nvSpPr>
          <p:cNvPr id="3" name="Content Placeholder 2"/>
          <p:cNvSpPr>
            <a:spLocks noGrp="1"/>
          </p:cNvSpPr>
          <p:nvPr>
            <p:ph idx="1"/>
          </p:nvPr>
        </p:nvSpPr>
        <p:spPr>
          <a:xfrm>
            <a:off x="1049170" y="1759592"/>
            <a:ext cx="7542380" cy="3986867"/>
          </a:xfrm>
        </p:spPr>
        <p:txBody>
          <a:bodyPr>
            <a:normAutofit lnSpcReduction="10000"/>
          </a:bodyPr>
          <a:lstStyle/>
          <a:p>
            <a:r>
              <a:rPr lang="en-US" dirty="0" smtClean="0"/>
              <a:t>Join Study Groups</a:t>
            </a:r>
          </a:p>
          <a:p>
            <a:r>
              <a:rPr lang="en-US" dirty="0" smtClean="0"/>
              <a:t>Attend Conferences and Symposiums</a:t>
            </a:r>
          </a:p>
          <a:p>
            <a:r>
              <a:rPr lang="en-US" dirty="0" smtClean="0"/>
              <a:t>Email Local Professionals</a:t>
            </a:r>
          </a:p>
          <a:p>
            <a:r>
              <a:rPr lang="en-US" dirty="0" smtClean="0"/>
              <a:t>Guest Blog Post, Personal Blog or Newsletter</a:t>
            </a:r>
          </a:p>
          <a:p>
            <a:r>
              <a:rPr lang="en-US" dirty="0" smtClean="0"/>
              <a:t>Connect on Social Media and Discussion Forums</a:t>
            </a:r>
          </a:p>
          <a:p>
            <a:r>
              <a:rPr lang="en-US" dirty="0" smtClean="0"/>
              <a:t>Lunch or Coffee, “professional dates”</a:t>
            </a:r>
          </a:p>
          <a:p>
            <a:r>
              <a:rPr lang="en-US" dirty="0" smtClean="0"/>
              <a:t>Nurture budding relationships</a:t>
            </a:r>
          </a:p>
        </p:txBody>
      </p:sp>
      <p:pic>
        <p:nvPicPr>
          <p:cNvPr id="4" name="Picture 3" descr="Garrettlogo_nobackgroun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910123"/>
            <a:ext cx="1891267" cy="878846"/>
          </a:xfrm>
          <a:prstGeom prst="rect">
            <a:avLst/>
          </a:prstGeom>
        </p:spPr>
      </p:pic>
    </p:spTree>
    <p:extLst>
      <p:ext uri="{BB962C8B-B14F-4D97-AF65-F5344CB8AC3E}">
        <p14:creationId xmlns:p14="http://schemas.microsoft.com/office/powerpoint/2010/main" val="42170969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46366"/>
            <a:ext cx="8042276" cy="1336956"/>
          </a:xfrm>
        </p:spPr>
        <p:txBody>
          <a:bodyPr/>
          <a:lstStyle/>
          <a:p>
            <a:r>
              <a:rPr lang="en-US" dirty="0" smtClean="0"/>
              <a:t>Questions</a:t>
            </a:r>
            <a:endParaRPr lang="en-US" dirty="0"/>
          </a:p>
        </p:txBody>
      </p:sp>
      <p:pic>
        <p:nvPicPr>
          <p:cNvPr id="4" name="Picture 3" descr="Garrettlogo_nobackgroun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910123"/>
            <a:ext cx="1891267" cy="878846"/>
          </a:xfrm>
          <a:prstGeom prst="rect">
            <a:avLst/>
          </a:prstGeom>
        </p:spPr>
      </p:pic>
      <p:sp>
        <p:nvSpPr>
          <p:cNvPr id="5" name="Content Placeholder 2"/>
          <p:cNvSpPr>
            <a:spLocks noGrp="1"/>
          </p:cNvSpPr>
          <p:nvPr>
            <p:ph idx="1"/>
          </p:nvPr>
        </p:nvSpPr>
        <p:spPr>
          <a:xfrm>
            <a:off x="549275" y="3078679"/>
            <a:ext cx="8042276" cy="2070861"/>
          </a:xfrm>
        </p:spPr>
        <p:txBody>
          <a:bodyPr>
            <a:normAutofit/>
          </a:bodyPr>
          <a:lstStyle/>
          <a:p>
            <a:pPr marL="0" lvl="0" indent="0" algn="ctr" fontAlgn="base">
              <a:buNone/>
            </a:pPr>
            <a:r>
              <a:rPr lang="en-US" sz="1600" dirty="0" smtClean="0">
                <a:solidFill>
                  <a:schemeClr val="tx2">
                    <a:lumMod val="60000"/>
                    <a:lumOff val="40000"/>
                  </a:schemeClr>
                </a:solidFill>
              </a:rPr>
              <a:t>Sheryl Garrett, CFP®, AIC®</a:t>
            </a:r>
          </a:p>
          <a:p>
            <a:pPr marL="0" lvl="0" indent="0" algn="ctr" fontAlgn="base">
              <a:buNone/>
            </a:pPr>
            <a:r>
              <a:rPr lang="en-US" sz="1600" dirty="0" smtClean="0">
                <a:solidFill>
                  <a:schemeClr val="tx2">
                    <a:lumMod val="60000"/>
                    <a:lumOff val="40000"/>
                  </a:schemeClr>
                </a:solidFill>
                <a:hlinkClick r:id="rId4"/>
              </a:rPr>
              <a:t>Sheryl@GarrettPlanning.com</a:t>
            </a:r>
            <a:endParaRPr lang="en-US" sz="1600" dirty="0" smtClean="0">
              <a:solidFill>
                <a:schemeClr val="tx2">
                  <a:lumMod val="60000"/>
                  <a:lumOff val="40000"/>
                </a:schemeClr>
              </a:solidFill>
            </a:endParaRPr>
          </a:p>
          <a:p>
            <a:pPr marL="0" lvl="0" indent="0" algn="ctr" fontAlgn="base">
              <a:buNone/>
            </a:pPr>
            <a:r>
              <a:rPr lang="en-US" sz="1600" dirty="0" smtClean="0">
                <a:solidFill>
                  <a:schemeClr val="tx2">
                    <a:lumMod val="60000"/>
                    <a:lumOff val="40000"/>
                  </a:schemeClr>
                </a:solidFill>
              </a:rPr>
              <a:t>(913) 268-1500 Ext. 102</a:t>
            </a:r>
          </a:p>
          <a:p>
            <a:pPr marL="0" lvl="0" indent="0" algn="ctr" fontAlgn="base">
              <a:buNone/>
            </a:pPr>
            <a:r>
              <a:rPr lang="en-US" sz="1600" dirty="0" err="1" smtClean="0">
                <a:solidFill>
                  <a:schemeClr val="tx2">
                    <a:lumMod val="60000"/>
                    <a:lumOff val="40000"/>
                  </a:schemeClr>
                </a:solidFill>
              </a:rPr>
              <a:t>www.GarrettPlanningNetwork.com</a:t>
            </a:r>
            <a:endParaRPr lang="en-US" sz="1600" dirty="0">
              <a:solidFill>
                <a:schemeClr val="tx2">
                  <a:lumMod val="60000"/>
                  <a:lumOff val="40000"/>
                </a:schemeClr>
              </a:solidFill>
            </a:endParaRPr>
          </a:p>
        </p:txBody>
      </p:sp>
    </p:spTree>
    <p:extLst>
      <p:ext uri="{BB962C8B-B14F-4D97-AF65-F5344CB8AC3E}">
        <p14:creationId xmlns:p14="http://schemas.microsoft.com/office/powerpoint/2010/main" val="1809282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Financial Counselors:</a:t>
            </a:r>
          </a:p>
          <a:p>
            <a:pPr lvl="2"/>
            <a:r>
              <a:rPr lang="en-US" dirty="0"/>
              <a:t>S</a:t>
            </a:r>
            <a:r>
              <a:rPr lang="en-US" dirty="0" smtClean="0"/>
              <a:t>pecialize </a:t>
            </a:r>
            <a:r>
              <a:rPr lang="en-US" dirty="0"/>
              <a:t>in everyday </a:t>
            </a:r>
            <a:r>
              <a:rPr lang="en-US" dirty="0" smtClean="0"/>
              <a:t>problems</a:t>
            </a:r>
          </a:p>
          <a:p>
            <a:pPr lvl="2"/>
            <a:r>
              <a:rPr lang="en-US" dirty="0"/>
              <a:t>N</a:t>
            </a:r>
            <a:r>
              <a:rPr lang="en-US" dirty="0" smtClean="0"/>
              <a:t>avigate </a:t>
            </a:r>
            <a:r>
              <a:rPr lang="en-US" dirty="0"/>
              <a:t>clients through financial crises </a:t>
            </a:r>
            <a:endParaRPr lang="en-US" dirty="0" smtClean="0"/>
          </a:p>
          <a:p>
            <a:pPr lvl="2"/>
            <a:r>
              <a:rPr lang="en-US" dirty="0" smtClean="0"/>
              <a:t>Work </a:t>
            </a:r>
            <a:r>
              <a:rPr lang="en-US" dirty="0"/>
              <a:t>with clients </a:t>
            </a:r>
            <a:r>
              <a:rPr lang="en-US" dirty="0" smtClean="0"/>
              <a:t>to </a:t>
            </a:r>
            <a:r>
              <a:rPr lang="en-US" dirty="0"/>
              <a:t>maintain financial stability and reach </a:t>
            </a:r>
            <a:r>
              <a:rPr lang="en-US" dirty="0" smtClean="0"/>
              <a:t>financial </a:t>
            </a:r>
            <a:r>
              <a:rPr lang="en-US" dirty="0"/>
              <a:t>goals </a:t>
            </a:r>
            <a:r>
              <a:rPr lang="en-US" dirty="0" smtClean="0"/>
              <a:t> </a:t>
            </a:r>
          </a:p>
          <a:p>
            <a:r>
              <a:rPr lang="en-US" dirty="0" smtClean="0"/>
              <a:t>Financial Planners/Investment Advisers</a:t>
            </a:r>
          </a:p>
          <a:p>
            <a:pPr lvl="2"/>
            <a:r>
              <a:rPr lang="en-US" dirty="0"/>
              <a:t>Specialize in more complex financial issues</a:t>
            </a:r>
            <a:endParaRPr lang="en-US" dirty="0" smtClean="0"/>
          </a:p>
          <a:p>
            <a:pPr lvl="2"/>
            <a:r>
              <a:rPr lang="en-US" dirty="0" smtClean="0"/>
              <a:t>Determine </a:t>
            </a:r>
            <a:r>
              <a:rPr lang="en-US" dirty="0"/>
              <a:t>whether and how an individual can meet life goals through the proper management of financial </a:t>
            </a:r>
            <a:r>
              <a:rPr lang="en-US" dirty="0" smtClean="0"/>
              <a:t>resources </a:t>
            </a:r>
          </a:p>
          <a:p>
            <a:pPr lvl="2"/>
            <a:r>
              <a:rPr lang="en-US" dirty="0" smtClean="0"/>
              <a:t>Provide Investment Advice</a:t>
            </a:r>
          </a:p>
          <a:p>
            <a:pPr lvl="2"/>
            <a:endParaRPr lang="en-US" dirty="0"/>
          </a:p>
        </p:txBody>
      </p:sp>
      <p:pic>
        <p:nvPicPr>
          <p:cNvPr id="4" name="Picture 3" descr="Garrettlogo_nobackgroun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910123"/>
            <a:ext cx="1891267" cy="878846"/>
          </a:xfrm>
          <a:prstGeom prst="rect">
            <a:avLst/>
          </a:prstGeom>
        </p:spPr>
      </p:pic>
      <p:sp>
        <p:nvSpPr>
          <p:cNvPr id="5" name="Title 1"/>
          <p:cNvSpPr>
            <a:spLocks noGrp="1"/>
          </p:cNvSpPr>
          <p:nvPr>
            <p:ph type="title"/>
          </p:nvPr>
        </p:nvSpPr>
        <p:spPr/>
        <p:txBody>
          <a:bodyPr/>
          <a:lstStyle/>
          <a:p>
            <a:r>
              <a:rPr lang="en-US" dirty="0" smtClean="0"/>
              <a:t>Personal Financial Management Services</a:t>
            </a:r>
            <a:endParaRPr lang="en-US" dirty="0"/>
          </a:p>
        </p:txBody>
      </p:sp>
    </p:spTree>
    <p:extLst>
      <p:ext uri="{BB962C8B-B14F-4D97-AF65-F5344CB8AC3E}">
        <p14:creationId xmlns:p14="http://schemas.microsoft.com/office/powerpoint/2010/main" val="2251751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0" indent="0">
              <a:lnSpc>
                <a:spcPct val="120000"/>
              </a:lnSpc>
              <a:buNone/>
            </a:pPr>
            <a:r>
              <a:rPr lang="en-US" i="1" dirty="0" smtClean="0"/>
              <a:t>“</a:t>
            </a:r>
            <a:r>
              <a:rPr lang="en-US" i="1" dirty="0"/>
              <a:t>Think of financial counseling as the foundation to a solid home structure. Once individuals gain knowledge and resources through counseling and education, they can begin to build their home based on their individual dreams. Financial counselors and educators help move individuals and families along a spectrum of knowledge through behavioral adjustments, with the hope of eventually referring them to investment advisers and financial planners like a Certified Financial Planner® (CFP®) for wealth planning advice</a:t>
            </a:r>
            <a:r>
              <a:rPr lang="en-US" i="1" dirty="0" smtClean="0"/>
              <a:t>.”</a:t>
            </a:r>
          </a:p>
          <a:p>
            <a:pPr marL="0" indent="0" algn="r">
              <a:buNone/>
            </a:pPr>
            <a:r>
              <a:rPr lang="en-US" sz="1900" dirty="0" smtClean="0"/>
              <a:t>– http</a:t>
            </a:r>
            <a:r>
              <a:rPr lang="en-US" sz="1900" dirty="0"/>
              <a:t>://</a:t>
            </a:r>
            <a:r>
              <a:rPr lang="en-US" sz="1900" dirty="0" err="1"/>
              <a:t>www.afcpe.org</a:t>
            </a:r>
            <a:r>
              <a:rPr lang="en-US" sz="1900" dirty="0"/>
              <a:t>/about-us/what-is-financial-counseling/</a:t>
            </a:r>
          </a:p>
          <a:p>
            <a:pPr marL="0" indent="0" algn="r">
              <a:buNone/>
            </a:pPr>
            <a:endParaRPr lang="en-US" dirty="0"/>
          </a:p>
          <a:p>
            <a:pPr marL="0" indent="0">
              <a:buNone/>
            </a:pPr>
            <a:endParaRPr lang="en-US" dirty="0"/>
          </a:p>
        </p:txBody>
      </p:sp>
      <p:pic>
        <p:nvPicPr>
          <p:cNvPr id="4" name="Picture 3" descr="Garrettlogo_nobackgroun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910123"/>
            <a:ext cx="1891267" cy="878846"/>
          </a:xfrm>
          <a:prstGeom prst="rect">
            <a:avLst/>
          </a:prstGeom>
        </p:spPr>
      </p:pic>
      <p:sp>
        <p:nvSpPr>
          <p:cNvPr id="5" name="Title 1"/>
          <p:cNvSpPr>
            <a:spLocks noGrp="1"/>
          </p:cNvSpPr>
          <p:nvPr>
            <p:ph type="title"/>
          </p:nvPr>
        </p:nvSpPr>
        <p:spPr/>
        <p:txBody>
          <a:bodyPr/>
          <a:lstStyle/>
          <a:p>
            <a:r>
              <a:rPr lang="en-US" dirty="0" smtClean="0"/>
              <a:t>What is Financial Counseling?</a:t>
            </a:r>
            <a:endParaRPr lang="en-US" dirty="0"/>
          </a:p>
        </p:txBody>
      </p:sp>
    </p:spTree>
    <p:extLst>
      <p:ext uri="{BB962C8B-B14F-4D97-AF65-F5344CB8AC3E}">
        <p14:creationId xmlns:p14="http://schemas.microsoft.com/office/powerpoint/2010/main" val="1962429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Arrow Connector 15"/>
          <p:cNvCxnSpPr/>
          <p:nvPr/>
        </p:nvCxnSpPr>
        <p:spPr>
          <a:xfrm flipH="1">
            <a:off x="2492326" y="2084667"/>
            <a:ext cx="4327278" cy="0"/>
          </a:xfrm>
          <a:prstGeom prst="straightConnector1">
            <a:avLst/>
          </a:prstGeom>
          <a:ln w="57150" cmpd="sng">
            <a:solidFill>
              <a:schemeClr val="tx2"/>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dirty="0"/>
              <a:t>Personal Financial Management Services</a:t>
            </a:r>
          </a:p>
        </p:txBody>
      </p:sp>
      <p:pic>
        <p:nvPicPr>
          <p:cNvPr id="4" name="Picture 3" descr="Garrettlogo_nobackgroun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910123"/>
            <a:ext cx="1891267" cy="878846"/>
          </a:xfrm>
          <a:prstGeom prst="rect">
            <a:avLst/>
          </a:prstGeom>
        </p:spPr>
      </p:pic>
      <p:sp>
        <p:nvSpPr>
          <p:cNvPr id="5" name="Oval 4"/>
          <p:cNvSpPr/>
          <p:nvPr/>
        </p:nvSpPr>
        <p:spPr>
          <a:xfrm>
            <a:off x="3547850" y="2443615"/>
            <a:ext cx="3271754" cy="3271960"/>
          </a:xfrm>
          <a:prstGeom prst="ellipse">
            <a:avLst/>
          </a:prstGeom>
          <a:solidFill>
            <a:schemeClr val="accent3">
              <a:alpha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Oval 5"/>
          <p:cNvSpPr/>
          <p:nvPr/>
        </p:nvSpPr>
        <p:spPr>
          <a:xfrm>
            <a:off x="2492325" y="2443615"/>
            <a:ext cx="3271754" cy="3271960"/>
          </a:xfrm>
          <a:prstGeom prst="ellipse">
            <a:avLst/>
          </a:prstGeom>
          <a:solidFill>
            <a:schemeClr val="accent2">
              <a:alpha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TextBox 6"/>
          <p:cNvSpPr txBox="1"/>
          <p:nvPr/>
        </p:nvSpPr>
        <p:spPr>
          <a:xfrm>
            <a:off x="1102201" y="3532266"/>
            <a:ext cx="1390124" cy="646331"/>
          </a:xfrm>
          <a:prstGeom prst="rect">
            <a:avLst/>
          </a:prstGeom>
          <a:noFill/>
        </p:spPr>
        <p:txBody>
          <a:bodyPr wrap="none" rtlCol="0">
            <a:spAutoFit/>
          </a:bodyPr>
          <a:lstStyle/>
          <a:p>
            <a:pPr algn="r"/>
            <a:r>
              <a:rPr lang="en-US" dirty="0" smtClean="0"/>
              <a:t>Financial</a:t>
            </a:r>
          </a:p>
          <a:p>
            <a:pPr algn="r"/>
            <a:r>
              <a:rPr lang="en-US" dirty="0" smtClean="0"/>
              <a:t>Counseling</a:t>
            </a:r>
            <a:endParaRPr lang="en-US" dirty="0"/>
          </a:p>
        </p:txBody>
      </p:sp>
      <p:sp>
        <p:nvSpPr>
          <p:cNvPr id="8" name="TextBox 7"/>
          <p:cNvSpPr txBox="1"/>
          <p:nvPr/>
        </p:nvSpPr>
        <p:spPr>
          <a:xfrm>
            <a:off x="6819604" y="3532266"/>
            <a:ext cx="1168183" cy="646331"/>
          </a:xfrm>
          <a:prstGeom prst="rect">
            <a:avLst/>
          </a:prstGeom>
          <a:noFill/>
        </p:spPr>
        <p:txBody>
          <a:bodyPr wrap="none" rtlCol="0">
            <a:spAutoFit/>
          </a:bodyPr>
          <a:lstStyle/>
          <a:p>
            <a:r>
              <a:rPr lang="en-US" dirty="0" smtClean="0"/>
              <a:t>Financial</a:t>
            </a:r>
          </a:p>
          <a:p>
            <a:r>
              <a:rPr lang="en-US" dirty="0" smtClean="0"/>
              <a:t>Planning</a:t>
            </a:r>
            <a:endParaRPr lang="en-US" dirty="0"/>
          </a:p>
        </p:txBody>
      </p:sp>
      <p:sp>
        <p:nvSpPr>
          <p:cNvPr id="19" name="TextBox 18"/>
          <p:cNvSpPr txBox="1"/>
          <p:nvPr/>
        </p:nvSpPr>
        <p:spPr>
          <a:xfrm>
            <a:off x="2492326" y="3815646"/>
            <a:ext cx="3271754" cy="369332"/>
          </a:xfrm>
          <a:prstGeom prst="rect">
            <a:avLst/>
          </a:prstGeom>
          <a:noFill/>
        </p:spPr>
        <p:txBody>
          <a:bodyPr wrap="square" rtlCol="0">
            <a:spAutoFit/>
          </a:bodyPr>
          <a:lstStyle/>
          <a:p>
            <a:pPr algn="ctr"/>
            <a:r>
              <a:rPr lang="en-US" b="1" dirty="0" smtClean="0">
                <a:solidFill>
                  <a:srgbClr val="341364"/>
                </a:solidFill>
              </a:rPr>
              <a:t>AFC®</a:t>
            </a:r>
            <a:endParaRPr lang="en-US" b="1" dirty="0">
              <a:solidFill>
                <a:srgbClr val="341364"/>
              </a:solidFill>
            </a:endParaRPr>
          </a:p>
        </p:txBody>
      </p:sp>
      <p:sp>
        <p:nvSpPr>
          <p:cNvPr id="21" name="TextBox 20"/>
          <p:cNvSpPr txBox="1"/>
          <p:nvPr/>
        </p:nvSpPr>
        <p:spPr>
          <a:xfrm>
            <a:off x="3547850" y="3809265"/>
            <a:ext cx="3271754" cy="369332"/>
          </a:xfrm>
          <a:prstGeom prst="rect">
            <a:avLst/>
          </a:prstGeom>
          <a:noFill/>
        </p:spPr>
        <p:txBody>
          <a:bodyPr wrap="square" rtlCol="0">
            <a:spAutoFit/>
          </a:bodyPr>
          <a:lstStyle/>
          <a:p>
            <a:pPr algn="ctr"/>
            <a:r>
              <a:rPr lang="en-US" b="1" dirty="0" smtClean="0">
                <a:solidFill>
                  <a:srgbClr val="341364"/>
                </a:solidFill>
              </a:rPr>
              <a:t>CFP®</a:t>
            </a:r>
            <a:endParaRPr lang="en-US" b="1" dirty="0">
              <a:solidFill>
                <a:srgbClr val="341364"/>
              </a:solidFill>
            </a:endParaRPr>
          </a:p>
        </p:txBody>
      </p:sp>
    </p:spTree>
    <p:extLst>
      <p:ext uri="{BB962C8B-B14F-4D97-AF65-F5344CB8AC3E}">
        <p14:creationId xmlns:p14="http://schemas.microsoft.com/office/powerpoint/2010/main" val="1216174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Financial Management Services</a:t>
            </a:r>
          </a:p>
        </p:txBody>
      </p:sp>
      <p:pic>
        <p:nvPicPr>
          <p:cNvPr id="4" name="Picture 3" descr="Garrettlogo_nobackgroun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910123"/>
            <a:ext cx="1891267" cy="878846"/>
          </a:xfrm>
          <a:prstGeom prst="rect">
            <a:avLst/>
          </a:prstGeom>
        </p:spPr>
      </p:pic>
      <p:sp>
        <p:nvSpPr>
          <p:cNvPr id="5" name="Oval 4"/>
          <p:cNvSpPr/>
          <p:nvPr/>
        </p:nvSpPr>
        <p:spPr>
          <a:xfrm>
            <a:off x="3547850" y="2443615"/>
            <a:ext cx="3271754" cy="3271960"/>
          </a:xfrm>
          <a:prstGeom prst="ellipse">
            <a:avLst/>
          </a:prstGeom>
          <a:solidFill>
            <a:schemeClr val="accent3">
              <a:alpha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Oval 5"/>
          <p:cNvSpPr/>
          <p:nvPr/>
        </p:nvSpPr>
        <p:spPr>
          <a:xfrm>
            <a:off x="2492325" y="2443615"/>
            <a:ext cx="3271754" cy="3271960"/>
          </a:xfrm>
          <a:prstGeom prst="ellipse">
            <a:avLst/>
          </a:prstGeom>
          <a:solidFill>
            <a:schemeClr val="accent2">
              <a:alpha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TextBox 6"/>
          <p:cNvSpPr txBox="1"/>
          <p:nvPr/>
        </p:nvSpPr>
        <p:spPr>
          <a:xfrm>
            <a:off x="1102201" y="3532266"/>
            <a:ext cx="1390124" cy="646331"/>
          </a:xfrm>
          <a:prstGeom prst="rect">
            <a:avLst/>
          </a:prstGeom>
          <a:noFill/>
        </p:spPr>
        <p:txBody>
          <a:bodyPr wrap="none" rtlCol="0">
            <a:spAutoFit/>
          </a:bodyPr>
          <a:lstStyle/>
          <a:p>
            <a:pPr algn="r"/>
            <a:r>
              <a:rPr lang="en-US" dirty="0" smtClean="0"/>
              <a:t>Financial</a:t>
            </a:r>
          </a:p>
          <a:p>
            <a:pPr algn="r"/>
            <a:r>
              <a:rPr lang="en-US" dirty="0" smtClean="0"/>
              <a:t>Counseling</a:t>
            </a:r>
            <a:endParaRPr lang="en-US" dirty="0"/>
          </a:p>
        </p:txBody>
      </p:sp>
      <p:sp>
        <p:nvSpPr>
          <p:cNvPr id="8" name="TextBox 7"/>
          <p:cNvSpPr txBox="1"/>
          <p:nvPr/>
        </p:nvSpPr>
        <p:spPr>
          <a:xfrm>
            <a:off x="6819604" y="3532266"/>
            <a:ext cx="1168183" cy="646331"/>
          </a:xfrm>
          <a:prstGeom prst="rect">
            <a:avLst/>
          </a:prstGeom>
          <a:noFill/>
        </p:spPr>
        <p:txBody>
          <a:bodyPr wrap="none" rtlCol="0">
            <a:spAutoFit/>
          </a:bodyPr>
          <a:lstStyle/>
          <a:p>
            <a:r>
              <a:rPr lang="en-US" dirty="0" smtClean="0"/>
              <a:t>Financial</a:t>
            </a:r>
          </a:p>
          <a:p>
            <a:r>
              <a:rPr lang="en-US" dirty="0" smtClean="0"/>
              <a:t>Planning</a:t>
            </a:r>
            <a:endParaRPr lang="en-US" dirty="0"/>
          </a:p>
        </p:txBody>
      </p:sp>
      <p:grpSp>
        <p:nvGrpSpPr>
          <p:cNvPr id="10" name="Group 9"/>
          <p:cNvGrpSpPr/>
          <p:nvPr/>
        </p:nvGrpSpPr>
        <p:grpSpPr>
          <a:xfrm>
            <a:off x="3133705" y="3145682"/>
            <a:ext cx="1545760" cy="307777"/>
            <a:chOff x="3133705" y="3145682"/>
            <a:chExt cx="1545760" cy="307777"/>
          </a:xfrm>
        </p:grpSpPr>
        <p:sp>
          <p:nvSpPr>
            <p:cNvPr id="3" name="Oval 2"/>
            <p:cNvSpPr/>
            <p:nvPr/>
          </p:nvSpPr>
          <p:spPr>
            <a:xfrm>
              <a:off x="3133705" y="3147708"/>
              <a:ext cx="151854" cy="151863"/>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3285559" y="3145682"/>
              <a:ext cx="1393906" cy="307777"/>
            </a:xfrm>
            <a:prstGeom prst="rect">
              <a:avLst/>
            </a:prstGeom>
            <a:noFill/>
          </p:spPr>
          <p:txBody>
            <a:bodyPr wrap="none" rtlCol="0">
              <a:spAutoFit/>
            </a:bodyPr>
            <a:lstStyle/>
            <a:p>
              <a:r>
                <a:rPr lang="en-US" sz="1400" b="1" dirty="0" smtClean="0"/>
                <a:t>Practitioner A</a:t>
              </a:r>
              <a:endParaRPr lang="en-US" sz="1400" b="1" dirty="0"/>
            </a:p>
          </p:txBody>
        </p:sp>
      </p:grpSp>
      <p:grpSp>
        <p:nvGrpSpPr>
          <p:cNvPr id="11" name="Group 10"/>
          <p:cNvGrpSpPr/>
          <p:nvPr/>
        </p:nvGrpSpPr>
        <p:grpSpPr>
          <a:xfrm>
            <a:off x="6267956" y="4609627"/>
            <a:ext cx="1553387" cy="307777"/>
            <a:chOff x="3133705" y="3145682"/>
            <a:chExt cx="1553387" cy="307777"/>
          </a:xfrm>
        </p:grpSpPr>
        <p:sp>
          <p:nvSpPr>
            <p:cNvPr id="12" name="Oval 11"/>
            <p:cNvSpPr/>
            <p:nvPr/>
          </p:nvSpPr>
          <p:spPr>
            <a:xfrm>
              <a:off x="3133705" y="3147708"/>
              <a:ext cx="151854" cy="151863"/>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extBox 12"/>
            <p:cNvSpPr txBox="1"/>
            <p:nvPr/>
          </p:nvSpPr>
          <p:spPr>
            <a:xfrm>
              <a:off x="3285559" y="3145682"/>
              <a:ext cx="1401533" cy="307777"/>
            </a:xfrm>
            <a:prstGeom prst="rect">
              <a:avLst/>
            </a:prstGeom>
            <a:noFill/>
          </p:spPr>
          <p:txBody>
            <a:bodyPr wrap="none" rtlCol="0">
              <a:spAutoFit/>
            </a:bodyPr>
            <a:lstStyle/>
            <a:p>
              <a:r>
                <a:rPr lang="en-US" sz="1400" b="1" dirty="0" smtClean="0"/>
                <a:t>Practitioner B</a:t>
              </a:r>
              <a:endParaRPr lang="en-US" sz="1400" b="1" dirty="0"/>
            </a:p>
          </p:txBody>
        </p:sp>
      </p:grpSp>
      <p:grpSp>
        <p:nvGrpSpPr>
          <p:cNvPr id="14" name="Group 13"/>
          <p:cNvGrpSpPr/>
          <p:nvPr/>
        </p:nvGrpSpPr>
        <p:grpSpPr>
          <a:xfrm>
            <a:off x="4459519" y="5092828"/>
            <a:ext cx="1547776" cy="307777"/>
            <a:chOff x="3133705" y="3145682"/>
            <a:chExt cx="1547776" cy="307777"/>
          </a:xfrm>
        </p:grpSpPr>
        <p:sp>
          <p:nvSpPr>
            <p:cNvPr id="15" name="Oval 14"/>
            <p:cNvSpPr/>
            <p:nvPr/>
          </p:nvSpPr>
          <p:spPr>
            <a:xfrm>
              <a:off x="3133705" y="3147708"/>
              <a:ext cx="151854" cy="151863"/>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TextBox 15"/>
            <p:cNvSpPr txBox="1"/>
            <p:nvPr/>
          </p:nvSpPr>
          <p:spPr>
            <a:xfrm>
              <a:off x="3285559" y="3145682"/>
              <a:ext cx="1395922" cy="307777"/>
            </a:xfrm>
            <a:prstGeom prst="rect">
              <a:avLst/>
            </a:prstGeom>
            <a:noFill/>
          </p:spPr>
          <p:txBody>
            <a:bodyPr wrap="none" rtlCol="0">
              <a:spAutoFit/>
            </a:bodyPr>
            <a:lstStyle/>
            <a:p>
              <a:r>
                <a:rPr lang="en-US" sz="1400" b="1" dirty="0" smtClean="0"/>
                <a:t>Practitioner C</a:t>
              </a:r>
              <a:endParaRPr lang="en-US" sz="1400" b="1" dirty="0"/>
            </a:p>
          </p:txBody>
        </p:sp>
      </p:grpSp>
      <p:grpSp>
        <p:nvGrpSpPr>
          <p:cNvPr id="17" name="Group 16"/>
          <p:cNvGrpSpPr/>
          <p:nvPr/>
        </p:nvGrpSpPr>
        <p:grpSpPr>
          <a:xfrm>
            <a:off x="4991199" y="3870820"/>
            <a:ext cx="1557157" cy="307777"/>
            <a:chOff x="3133705" y="3145682"/>
            <a:chExt cx="1557157" cy="307777"/>
          </a:xfrm>
        </p:grpSpPr>
        <p:sp>
          <p:nvSpPr>
            <p:cNvPr id="18" name="Oval 17"/>
            <p:cNvSpPr/>
            <p:nvPr/>
          </p:nvSpPr>
          <p:spPr>
            <a:xfrm>
              <a:off x="3133705" y="3147708"/>
              <a:ext cx="151854" cy="151863"/>
            </a:xfrm>
            <a:prstGeom prst="ellipse">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TextBox 18"/>
            <p:cNvSpPr txBox="1"/>
            <p:nvPr/>
          </p:nvSpPr>
          <p:spPr>
            <a:xfrm>
              <a:off x="3285559" y="3145682"/>
              <a:ext cx="1405303" cy="307777"/>
            </a:xfrm>
            <a:prstGeom prst="rect">
              <a:avLst/>
            </a:prstGeom>
            <a:noFill/>
          </p:spPr>
          <p:txBody>
            <a:bodyPr wrap="none" rtlCol="0">
              <a:spAutoFit/>
            </a:bodyPr>
            <a:lstStyle/>
            <a:p>
              <a:r>
                <a:rPr lang="en-US" sz="1400" b="1" dirty="0" smtClean="0"/>
                <a:t>Practitioner D</a:t>
              </a:r>
              <a:endParaRPr lang="en-US" sz="1400" b="1" dirty="0"/>
            </a:p>
          </p:txBody>
        </p:sp>
      </p:grpSp>
    </p:spTree>
    <p:extLst>
      <p:ext uri="{BB962C8B-B14F-4D97-AF65-F5344CB8AC3E}">
        <p14:creationId xmlns:p14="http://schemas.microsoft.com/office/powerpoint/2010/main" val="1376991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7" name="Rectangle 3"/>
          <p:cNvSpPr>
            <a:spLocks noGrp="1" noChangeArrowheads="1"/>
          </p:cNvSpPr>
          <p:nvPr>
            <p:ph type="body" sz="half" idx="1"/>
          </p:nvPr>
        </p:nvSpPr>
        <p:spPr/>
        <p:txBody>
          <a:bodyPr/>
          <a:lstStyle/>
          <a:p>
            <a:pPr eaLnBrk="1" hangingPunct="1">
              <a:lnSpc>
                <a:spcPct val="90000"/>
              </a:lnSpc>
            </a:pPr>
            <a:endParaRPr lang="en-US" sz="2000" b="1" smtClean="0"/>
          </a:p>
          <a:p>
            <a:pPr eaLnBrk="1" hangingPunct="1">
              <a:lnSpc>
                <a:spcPct val="90000"/>
              </a:lnSpc>
            </a:pPr>
            <a:endParaRPr lang="en-US" sz="2000" b="1" smtClean="0"/>
          </a:p>
        </p:txBody>
      </p:sp>
      <p:graphicFrame>
        <p:nvGraphicFramePr>
          <p:cNvPr id="5" name="Diagram 4"/>
          <p:cNvGraphicFramePr/>
          <p:nvPr/>
        </p:nvGraphicFramePr>
        <p:xfrm>
          <a:off x="1219200" y="1828800"/>
          <a:ext cx="6858000"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199" name="Content Placeholder 5"/>
          <p:cNvSpPr>
            <a:spLocks noGrp="1"/>
          </p:cNvSpPr>
          <p:nvPr>
            <p:ph sz="half" idx="2"/>
          </p:nvPr>
        </p:nvSpPr>
        <p:spPr>
          <a:xfrm>
            <a:off x="7239000" y="1905000"/>
            <a:ext cx="3810000" cy="4114800"/>
          </a:xfrm>
        </p:spPr>
        <p:txBody>
          <a:bodyPr/>
          <a:lstStyle/>
          <a:p>
            <a:pPr>
              <a:buFontTx/>
              <a:buNone/>
            </a:pPr>
            <a:endParaRPr lang="en-US" sz="2400" smtClean="0"/>
          </a:p>
          <a:p>
            <a:pPr>
              <a:buFontTx/>
              <a:buNone/>
            </a:pPr>
            <a:endParaRPr lang="en-US" smtClean="0"/>
          </a:p>
        </p:txBody>
      </p:sp>
      <p:sp>
        <p:nvSpPr>
          <p:cNvPr id="2" name="Title 1"/>
          <p:cNvSpPr>
            <a:spLocks noGrp="1"/>
          </p:cNvSpPr>
          <p:nvPr>
            <p:ph type="title"/>
          </p:nvPr>
        </p:nvSpPr>
        <p:spPr>
          <a:xfrm>
            <a:off x="549275" y="263245"/>
            <a:ext cx="8042276" cy="1336956"/>
          </a:xfrm>
        </p:spPr>
        <p:txBody>
          <a:bodyPr/>
          <a:lstStyle/>
          <a:p>
            <a:r>
              <a:rPr lang="en-US" dirty="0" smtClean="0"/>
              <a:t>Typical Financial Planner Target Client v. Actual</a:t>
            </a:r>
            <a:endParaRPr lang="en-US" dirty="0"/>
          </a:p>
        </p:txBody>
      </p:sp>
    </p:spTree>
    <p:extLst>
      <p:ext uri="{BB962C8B-B14F-4D97-AF65-F5344CB8AC3E}">
        <p14:creationId xmlns:p14="http://schemas.microsoft.com/office/powerpoint/2010/main" val="12966820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720697380"/>
              </p:ext>
            </p:extLst>
          </p:nvPr>
        </p:nvGraphicFramePr>
        <p:xfrm>
          <a:off x="1191236" y="2286000"/>
          <a:ext cx="6888061" cy="3200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p:txBody>
          <a:bodyPr/>
          <a:lstStyle/>
          <a:p>
            <a:r>
              <a:rPr lang="en-US" dirty="0" smtClean="0"/>
              <a:t>Financial Planning Services</a:t>
            </a:r>
            <a:endParaRPr lang="en-US" dirty="0"/>
          </a:p>
        </p:txBody>
      </p:sp>
    </p:spTree>
    <p:extLst>
      <p:ext uri="{BB962C8B-B14F-4D97-AF65-F5344CB8AC3E}">
        <p14:creationId xmlns:p14="http://schemas.microsoft.com/office/powerpoint/2010/main" val="10751716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Building Referral Relationships</a:t>
            </a:r>
            <a:endParaRPr lang="en-US" dirty="0"/>
          </a:p>
        </p:txBody>
      </p:sp>
      <p:sp>
        <p:nvSpPr>
          <p:cNvPr id="3" name="Content Placeholder 2"/>
          <p:cNvSpPr>
            <a:spLocks noGrp="1"/>
          </p:cNvSpPr>
          <p:nvPr>
            <p:ph idx="1"/>
          </p:nvPr>
        </p:nvSpPr>
        <p:spPr>
          <a:xfrm>
            <a:off x="1062975" y="1600201"/>
            <a:ext cx="7528576" cy="4343400"/>
          </a:xfrm>
        </p:spPr>
        <p:txBody>
          <a:bodyPr>
            <a:normAutofit/>
          </a:bodyPr>
          <a:lstStyle/>
          <a:p>
            <a:r>
              <a:rPr lang="en-US" dirty="0"/>
              <a:t>Referral </a:t>
            </a:r>
            <a:r>
              <a:rPr lang="en-US" dirty="0" smtClean="0"/>
              <a:t>Gap Analysis</a:t>
            </a:r>
          </a:p>
          <a:p>
            <a:pPr lvl="2"/>
            <a:r>
              <a:rPr lang="en-US" dirty="0" smtClean="0"/>
              <a:t>Ongoing</a:t>
            </a:r>
          </a:p>
          <a:p>
            <a:pPr lvl="2"/>
            <a:r>
              <a:rPr lang="en-US" dirty="0" smtClean="0"/>
              <a:t>Some gaps will shrink (professional development)</a:t>
            </a:r>
          </a:p>
          <a:p>
            <a:pPr lvl="2"/>
            <a:r>
              <a:rPr lang="en-US" dirty="0" smtClean="0"/>
              <a:t>Some will always be there</a:t>
            </a:r>
          </a:p>
          <a:p>
            <a:r>
              <a:rPr lang="en-US" dirty="0" smtClean="0"/>
              <a:t>Identify Referral Resources</a:t>
            </a:r>
          </a:p>
          <a:p>
            <a:pPr lvl="2"/>
            <a:r>
              <a:rPr lang="en-US" dirty="0" smtClean="0"/>
              <a:t>Look to fill the gaps</a:t>
            </a:r>
          </a:p>
          <a:p>
            <a:pPr lvl="2"/>
            <a:r>
              <a:rPr lang="en-US" dirty="0" smtClean="0"/>
              <a:t>Establish parameters</a:t>
            </a:r>
          </a:p>
          <a:p>
            <a:pPr lvl="2"/>
            <a:r>
              <a:rPr lang="en-US" dirty="0" smtClean="0"/>
              <a:t>Ongoing</a:t>
            </a:r>
            <a:endParaRPr lang="en-US" dirty="0"/>
          </a:p>
          <a:p>
            <a:r>
              <a:rPr lang="en-US" dirty="0"/>
              <a:t>Cultivate </a:t>
            </a:r>
            <a:r>
              <a:rPr lang="en-US" dirty="0" smtClean="0"/>
              <a:t>Relationships</a:t>
            </a:r>
            <a:endParaRPr lang="en-US" dirty="0"/>
          </a:p>
          <a:p>
            <a:endParaRPr lang="en-US" dirty="0" smtClean="0"/>
          </a:p>
        </p:txBody>
      </p:sp>
      <p:pic>
        <p:nvPicPr>
          <p:cNvPr id="4" name="Picture 3" descr="Garrettlogo_nobackgroun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910123"/>
            <a:ext cx="1891267" cy="878846"/>
          </a:xfrm>
          <a:prstGeom prst="rect">
            <a:avLst/>
          </a:prstGeom>
        </p:spPr>
      </p:pic>
    </p:spTree>
    <p:extLst>
      <p:ext uri="{BB962C8B-B14F-4D97-AF65-F5344CB8AC3E}">
        <p14:creationId xmlns:p14="http://schemas.microsoft.com/office/powerpoint/2010/main" val="599504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Referral Gap Analysis</a:t>
            </a:r>
            <a:endParaRPr lang="en-US" dirty="0"/>
          </a:p>
        </p:txBody>
      </p:sp>
      <p:pic>
        <p:nvPicPr>
          <p:cNvPr id="4" name="Picture 3" descr="Garrettlogo_nobackgroun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910123"/>
            <a:ext cx="1891267" cy="878846"/>
          </a:xfrm>
          <a:prstGeom prst="rect">
            <a:avLst/>
          </a:prstGeom>
        </p:spPr>
      </p:pic>
      <p:graphicFrame>
        <p:nvGraphicFramePr>
          <p:cNvPr id="6" name="Content Placeholder 5"/>
          <p:cNvGraphicFramePr>
            <a:graphicFrameLocks noGrp="1"/>
          </p:cNvGraphicFramePr>
          <p:nvPr>
            <p:ph idx="1"/>
            <p:extLst>
              <p:ext uri="{D42A27DB-BD31-4B8C-83A1-F6EECF244321}">
                <p14:modId xmlns:p14="http://schemas.microsoft.com/office/powerpoint/2010/main" val="1841534801"/>
              </p:ext>
            </p:extLst>
          </p:nvPr>
        </p:nvGraphicFramePr>
        <p:xfrm>
          <a:off x="549275" y="1927739"/>
          <a:ext cx="8042276" cy="2753360"/>
        </p:xfrm>
        <a:graphic>
          <a:graphicData uri="http://schemas.openxmlformats.org/drawingml/2006/table">
            <a:tbl>
              <a:tblPr firstRow="1" bandRow="1">
                <a:tableStyleId>{5C22544A-7EE6-4342-B048-85BDC9FD1C3A}</a:tableStyleId>
              </a:tblPr>
              <a:tblGrid>
                <a:gridCol w="2010569"/>
                <a:gridCol w="2010569"/>
                <a:gridCol w="2010569"/>
                <a:gridCol w="2010569"/>
              </a:tblGrid>
              <a:tr h="370840">
                <a:tc>
                  <a:txBody>
                    <a:bodyPr/>
                    <a:lstStyle/>
                    <a:p>
                      <a:pPr algn="ctr"/>
                      <a:r>
                        <a:rPr lang="en-US" dirty="0" smtClean="0"/>
                        <a:t>Restrictions</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Ability</a:t>
                      </a:r>
                    </a:p>
                  </a:txBody>
                  <a:tcPr/>
                </a:tc>
                <a:tc>
                  <a:txBody>
                    <a:bodyPr/>
                    <a:lstStyle/>
                    <a:p>
                      <a:pPr algn="ctr"/>
                      <a:r>
                        <a:rPr lang="en-US" dirty="0" smtClean="0"/>
                        <a:t>Experience</a:t>
                      </a:r>
                      <a:endParaRPr lang="en-US" dirty="0"/>
                    </a:p>
                  </a:txBody>
                  <a:tcPr/>
                </a:tc>
                <a:tc>
                  <a:txBody>
                    <a:bodyPr/>
                    <a:lstStyle/>
                    <a:p>
                      <a:pPr algn="ctr"/>
                      <a:r>
                        <a:rPr lang="en-US" dirty="0" smtClean="0"/>
                        <a:t>Knowledge</a:t>
                      </a:r>
                      <a:endParaRPr lang="en-US" dirty="0"/>
                    </a:p>
                  </a:txBody>
                  <a:tcPr/>
                </a:tc>
              </a:tr>
              <a:tr h="370840">
                <a:tc>
                  <a:txBody>
                    <a:bodyPr/>
                    <a:lstStyle/>
                    <a:p>
                      <a:pPr algn="ctr"/>
                      <a:r>
                        <a:rPr lang="en-US" sz="1400" dirty="0" smtClean="0"/>
                        <a:t>External</a:t>
                      </a:r>
                      <a:endParaRPr lang="en-US" sz="1400" dirty="0"/>
                    </a:p>
                  </a:txBody>
                  <a:tcPr/>
                </a:tc>
                <a:tc>
                  <a:txBody>
                    <a:bodyPr/>
                    <a:lstStyle/>
                    <a:p>
                      <a:pPr algn="ctr"/>
                      <a:r>
                        <a:rPr lang="en-US" sz="1400" dirty="0" smtClean="0"/>
                        <a:t>External</a:t>
                      </a:r>
                      <a:r>
                        <a:rPr lang="en-US" sz="1400" baseline="0" dirty="0" smtClean="0"/>
                        <a:t> or </a:t>
                      </a:r>
                      <a:r>
                        <a:rPr lang="en-US" sz="1400" dirty="0" smtClean="0"/>
                        <a:t>Internal</a:t>
                      </a:r>
                      <a:endParaRPr lang="en-US" sz="1400" dirty="0"/>
                    </a:p>
                  </a:txBody>
                  <a:tcPr/>
                </a:tc>
                <a:tc gridSpan="2">
                  <a:txBody>
                    <a:bodyPr/>
                    <a:lstStyle/>
                    <a:p>
                      <a:pPr algn="ctr"/>
                      <a:r>
                        <a:rPr lang="en-US" sz="1400" dirty="0" smtClean="0"/>
                        <a:t>Internal</a:t>
                      </a:r>
                      <a:endParaRPr lang="en-US" sz="1400" dirty="0"/>
                    </a:p>
                  </a:txBody>
                  <a:tcPr/>
                </a:tc>
                <a:tc hMerge="1">
                  <a:txBody>
                    <a:bodyPr/>
                    <a:lstStyle/>
                    <a:p>
                      <a:pPr algn="ctr"/>
                      <a:endParaRPr lang="en-US" sz="1400" dirty="0"/>
                    </a:p>
                  </a:txBody>
                  <a:tcPr/>
                </a:tc>
              </a:tr>
              <a:tr h="370840">
                <a:tc>
                  <a:txBody>
                    <a:bodyPr/>
                    <a:lstStyle/>
                    <a:p>
                      <a:pPr algn="ctr"/>
                      <a:endParaRPr lang="en-US" b="1" dirty="0" smtClean="0"/>
                    </a:p>
                    <a:p>
                      <a:pPr algn="ctr"/>
                      <a:r>
                        <a:rPr lang="en-US" b="1" dirty="0" smtClean="0"/>
                        <a:t>Investment advice</a:t>
                      </a:r>
                    </a:p>
                  </a:txBody>
                  <a:tcPr/>
                </a:tc>
                <a:tc>
                  <a:txBody>
                    <a:bodyPr/>
                    <a:lstStyle/>
                    <a:p>
                      <a:pPr algn="ctr"/>
                      <a:endParaRPr lang="en-US" b="1" dirty="0" smtClean="0"/>
                    </a:p>
                    <a:p>
                      <a:pPr algn="ctr"/>
                      <a:r>
                        <a:rPr lang="en-US" b="1" dirty="0" smtClean="0"/>
                        <a:t>Retirement calculations</a:t>
                      </a:r>
                      <a:endParaRPr lang="en-US" b="1" dirty="0"/>
                    </a:p>
                  </a:txBody>
                  <a:tcPr/>
                </a:tc>
                <a:tc>
                  <a:txBody>
                    <a:bodyPr/>
                    <a:lstStyle/>
                    <a:p>
                      <a:pPr algn="ctr"/>
                      <a:endParaRPr lang="en-US" b="1" dirty="0" smtClean="0"/>
                    </a:p>
                    <a:p>
                      <a:pPr algn="ctr"/>
                      <a:r>
                        <a:rPr lang="en-US" b="1" dirty="0" smtClean="0"/>
                        <a:t>Investing</a:t>
                      </a:r>
                    </a:p>
                    <a:p>
                      <a:pPr algn="ctr"/>
                      <a:endParaRPr lang="en-US" b="1" dirty="0" smtClean="0"/>
                    </a:p>
                    <a:p>
                      <a:pPr algn="ctr"/>
                      <a:r>
                        <a:rPr lang="en-US" b="1" dirty="0" smtClean="0"/>
                        <a:t>Social</a:t>
                      </a:r>
                      <a:r>
                        <a:rPr lang="en-US" b="1" baseline="0" dirty="0" smtClean="0"/>
                        <a:t> Security Planning</a:t>
                      </a:r>
                      <a:endParaRPr lang="en-US" b="1" dirty="0" smtClean="0"/>
                    </a:p>
                  </a:txBody>
                  <a:tcPr/>
                </a:tc>
                <a:tc>
                  <a:txBody>
                    <a:bodyPr/>
                    <a:lstStyle/>
                    <a:p>
                      <a:pPr algn="ctr"/>
                      <a:endParaRPr lang="en-US" b="1" dirty="0" smtClean="0"/>
                    </a:p>
                    <a:p>
                      <a:pPr algn="ctr"/>
                      <a:r>
                        <a:rPr lang="en-US" b="1" dirty="0" smtClean="0"/>
                        <a:t>Investments</a:t>
                      </a:r>
                    </a:p>
                    <a:p>
                      <a:pPr algn="ctr"/>
                      <a:endParaRPr lang="en-US" b="1" dirty="0" smtClean="0"/>
                    </a:p>
                    <a:p>
                      <a:pPr algn="ctr"/>
                      <a:r>
                        <a:rPr lang="en-US" b="1" dirty="0" smtClean="0"/>
                        <a:t>Social Security</a:t>
                      </a:r>
                    </a:p>
                    <a:p>
                      <a:pPr algn="ctr"/>
                      <a:endParaRPr lang="en-US" b="1" dirty="0" smtClean="0"/>
                    </a:p>
                    <a:p>
                      <a:pPr algn="ctr"/>
                      <a:r>
                        <a:rPr lang="en-US" b="1" dirty="0" smtClean="0"/>
                        <a:t>Tax Planning</a:t>
                      </a:r>
                    </a:p>
                    <a:p>
                      <a:pPr algn="ctr"/>
                      <a:endParaRPr lang="en-US" b="1" dirty="0" smtClean="0"/>
                    </a:p>
                  </a:txBody>
                  <a:tcPr/>
                </a:tc>
              </a:tr>
            </a:tbl>
          </a:graphicData>
        </a:graphic>
      </p:graphicFrame>
      <p:sp>
        <p:nvSpPr>
          <p:cNvPr id="8" name="TextBox 7"/>
          <p:cNvSpPr txBox="1"/>
          <p:nvPr/>
        </p:nvSpPr>
        <p:spPr>
          <a:xfrm>
            <a:off x="4514193" y="4780933"/>
            <a:ext cx="3659382" cy="707886"/>
          </a:xfrm>
          <a:prstGeom prst="rect">
            <a:avLst/>
          </a:prstGeom>
          <a:noFill/>
        </p:spPr>
        <p:txBody>
          <a:bodyPr wrap="square" rtlCol="0">
            <a:spAutoFit/>
          </a:bodyPr>
          <a:lstStyle/>
          <a:p>
            <a:pPr algn="r"/>
            <a:r>
              <a:rPr lang="en-US" sz="4000" dirty="0" smtClean="0">
                <a:solidFill>
                  <a:schemeClr val="accent6"/>
                </a:solidFill>
                <a:latin typeface="Zapf Dingbats"/>
                <a:ea typeface="Zapf Dingbats"/>
                <a:cs typeface="Zapf Dingbats"/>
                <a:sym typeface="Zapf Dingbats"/>
              </a:rPr>
              <a:t>✗</a:t>
            </a:r>
            <a:r>
              <a:rPr lang="en-US" dirty="0" smtClean="0">
                <a:latin typeface="Zapf Dingbats"/>
                <a:ea typeface="Zapf Dingbats"/>
                <a:cs typeface="Zapf Dingbats"/>
                <a:sym typeface="Zapf Dingbats"/>
              </a:rPr>
              <a:t> </a:t>
            </a:r>
            <a:r>
              <a:rPr lang="en-US" dirty="0" smtClean="0">
                <a:ea typeface="Zapf Dingbats"/>
                <a:cs typeface="Zapf Dingbats"/>
                <a:sym typeface="Zapf Dingbats"/>
              </a:rPr>
              <a:t>I don’t think I know anyone</a:t>
            </a:r>
            <a:endParaRPr lang="en-US" dirty="0"/>
          </a:p>
        </p:txBody>
      </p:sp>
      <p:sp>
        <p:nvSpPr>
          <p:cNvPr id="9" name="TextBox 8"/>
          <p:cNvSpPr txBox="1"/>
          <p:nvPr/>
        </p:nvSpPr>
        <p:spPr>
          <a:xfrm>
            <a:off x="883512" y="4780933"/>
            <a:ext cx="3534047" cy="707886"/>
          </a:xfrm>
          <a:prstGeom prst="rect">
            <a:avLst/>
          </a:prstGeom>
          <a:noFill/>
        </p:spPr>
        <p:txBody>
          <a:bodyPr wrap="square" rtlCol="0">
            <a:spAutoFit/>
          </a:bodyPr>
          <a:lstStyle/>
          <a:p>
            <a:r>
              <a:rPr lang="en-US" sz="4000" dirty="0" smtClean="0">
                <a:solidFill>
                  <a:schemeClr val="accent5">
                    <a:lumMod val="75000"/>
                  </a:schemeClr>
                </a:solidFill>
                <a:latin typeface="Zapf Dingbats"/>
                <a:ea typeface="Zapf Dingbats"/>
                <a:cs typeface="Zapf Dingbats"/>
                <a:sym typeface="Zapf Dingbats"/>
              </a:rPr>
              <a:t>✓</a:t>
            </a:r>
            <a:r>
              <a:rPr lang="en-US" dirty="0" smtClean="0">
                <a:latin typeface="Zapf Dingbats"/>
                <a:ea typeface="Zapf Dingbats"/>
                <a:cs typeface="Zapf Dingbats"/>
                <a:sym typeface="Zapf Dingbats"/>
              </a:rPr>
              <a:t> </a:t>
            </a:r>
            <a:r>
              <a:rPr lang="en-US" dirty="0" smtClean="0">
                <a:ea typeface="Zapf Dingbats"/>
                <a:cs typeface="Zapf Dingbats"/>
                <a:sym typeface="Zapf Dingbats"/>
              </a:rPr>
              <a:t>I know some people</a:t>
            </a:r>
            <a:endParaRPr lang="en-US" dirty="0"/>
          </a:p>
        </p:txBody>
      </p:sp>
      <p:sp>
        <p:nvSpPr>
          <p:cNvPr id="10" name="TextBox 9"/>
          <p:cNvSpPr txBox="1"/>
          <p:nvPr/>
        </p:nvSpPr>
        <p:spPr>
          <a:xfrm>
            <a:off x="1863657" y="2926818"/>
            <a:ext cx="571891" cy="707886"/>
          </a:xfrm>
          <a:prstGeom prst="rect">
            <a:avLst/>
          </a:prstGeom>
          <a:noFill/>
        </p:spPr>
        <p:txBody>
          <a:bodyPr wrap="none" rtlCol="0">
            <a:spAutoFit/>
          </a:bodyPr>
          <a:lstStyle/>
          <a:p>
            <a:r>
              <a:rPr lang="en-US" sz="4000" dirty="0" smtClean="0">
                <a:solidFill>
                  <a:schemeClr val="accent5">
                    <a:lumMod val="75000"/>
                  </a:schemeClr>
                </a:solidFill>
                <a:latin typeface="Zapf Dingbats"/>
                <a:ea typeface="Zapf Dingbats"/>
                <a:cs typeface="Zapf Dingbats"/>
                <a:sym typeface="Zapf Dingbats"/>
              </a:rPr>
              <a:t>✓</a:t>
            </a:r>
            <a:endParaRPr lang="en-US" sz="4000" dirty="0"/>
          </a:p>
        </p:txBody>
      </p:sp>
      <p:sp>
        <p:nvSpPr>
          <p:cNvPr id="11" name="TextBox 10"/>
          <p:cNvSpPr txBox="1"/>
          <p:nvPr/>
        </p:nvSpPr>
        <p:spPr>
          <a:xfrm>
            <a:off x="6005664" y="2725275"/>
            <a:ext cx="571891" cy="707886"/>
          </a:xfrm>
          <a:prstGeom prst="rect">
            <a:avLst/>
          </a:prstGeom>
          <a:noFill/>
        </p:spPr>
        <p:txBody>
          <a:bodyPr wrap="none" rtlCol="0">
            <a:spAutoFit/>
          </a:bodyPr>
          <a:lstStyle/>
          <a:p>
            <a:r>
              <a:rPr lang="en-US" sz="4000" dirty="0" smtClean="0">
                <a:solidFill>
                  <a:schemeClr val="accent5">
                    <a:lumMod val="75000"/>
                  </a:schemeClr>
                </a:solidFill>
                <a:latin typeface="Zapf Dingbats"/>
                <a:ea typeface="Zapf Dingbats"/>
                <a:cs typeface="Zapf Dingbats"/>
                <a:sym typeface="Zapf Dingbats"/>
              </a:rPr>
              <a:t>✓</a:t>
            </a:r>
            <a:endParaRPr lang="en-US" sz="4000" dirty="0"/>
          </a:p>
        </p:txBody>
      </p:sp>
      <p:sp>
        <p:nvSpPr>
          <p:cNvPr id="12" name="TextBox 11"/>
          <p:cNvSpPr txBox="1"/>
          <p:nvPr/>
        </p:nvSpPr>
        <p:spPr>
          <a:xfrm>
            <a:off x="8173575" y="2693189"/>
            <a:ext cx="571891" cy="707886"/>
          </a:xfrm>
          <a:prstGeom prst="rect">
            <a:avLst/>
          </a:prstGeom>
          <a:noFill/>
        </p:spPr>
        <p:txBody>
          <a:bodyPr wrap="none" rtlCol="0">
            <a:spAutoFit/>
          </a:bodyPr>
          <a:lstStyle/>
          <a:p>
            <a:r>
              <a:rPr lang="en-US" sz="4000" dirty="0" smtClean="0">
                <a:solidFill>
                  <a:schemeClr val="accent5">
                    <a:lumMod val="75000"/>
                  </a:schemeClr>
                </a:solidFill>
                <a:latin typeface="Zapf Dingbats"/>
                <a:ea typeface="Zapf Dingbats"/>
                <a:cs typeface="Zapf Dingbats"/>
                <a:sym typeface="Zapf Dingbats"/>
              </a:rPr>
              <a:t>✓</a:t>
            </a:r>
            <a:endParaRPr lang="en-US" sz="4000" dirty="0"/>
          </a:p>
        </p:txBody>
      </p:sp>
      <p:sp>
        <p:nvSpPr>
          <p:cNvPr id="14" name="TextBox 13"/>
          <p:cNvSpPr txBox="1"/>
          <p:nvPr/>
        </p:nvSpPr>
        <p:spPr>
          <a:xfrm>
            <a:off x="5980941" y="3579480"/>
            <a:ext cx="479618" cy="707886"/>
          </a:xfrm>
          <a:prstGeom prst="rect">
            <a:avLst/>
          </a:prstGeom>
          <a:noFill/>
        </p:spPr>
        <p:txBody>
          <a:bodyPr wrap="none" rtlCol="0">
            <a:spAutoFit/>
          </a:bodyPr>
          <a:lstStyle/>
          <a:p>
            <a:r>
              <a:rPr lang="en-US" sz="4000" dirty="0" smtClean="0">
                <a:solidFill>
                  <a:schemeClr val="accent6"/>
                </a:solidFill>
                <a:latin typeface="Zapf Dingbats"/>
                <a:ea typeface="Zapf Dingbats"/>
                <a:cs typeface="Zapf Dingbats"/>
                <a:sym typeface="Zapf Dingbats"/>
              </a:rPr>
              <a:t>✗</a:t>
            </a:r>
            <a:endParaRPr lang="en-US" sz="4000" dirty="0"/>
          </a:p>
        </p:txBody>
      </p:sp>
      <p:sp>
        <p:nvSpPr>
          <p:cNvPr id="15" name="TextBox 14"/>
          <p:cNvSpPr txBox="1"/>
          <p:nvPr/>
        </p:nvSpPr>
        <p:spPr>
          <a:xfrm>
            <a:off x="8226558" y="3986731"/>
            <a:ext cx="391115" cy="523220"/>
          </a:xfrm>
          <a:prstGeom prst="rect">
            <a:avLst/>
          </a:prstGeom>
          <a:noFill/>
        </p:spPr>
        <p:txBody>
          <a:bodyPr wrap="square" rtlCol="0">
            <a:spAutoFit/>
          </a:bodyPr>
          <a:lstStyle/>
          <a:p>
            <a:r>
              <a:rPr lang="en-US" sz="2800" dirty="0" smtClean="0">
                <a:solidFill>
                  <a:schemeClr val="accent4">
                    <a:lumMod val="75000"/>
                  </a:schemeClr>
                </a:solidFill>
                <a:latin typeface="Marker Felt"/>
                <a:ea typeface="Zapf Dingbats"/>
                <a:cs typeface="Marker Felt"/>
                <a:sym typeface="Zapf Dingbats"/>
              </a:rPr>
              <a:t>?</a:t>
            </a:r>
            <a:endParaRPr lang="en-US" sz="2800" dirty="0"/>
          </a:p>
        </p:txBody>
      </p:sp>
      <p:sp>
        <p:nvSpPr>
          <p:cNvPr id="16" name="TextBox 15"/>
          <p:cNvSpPr txBox="1"/>
          <p:nvPr/>
        </p:nvSpPr>
        <p:spPr>
          <a:xfrm>
            <a:off x="8289158" y="3350325"/>
            <a:ext cx="479618" cy="707886"/>
          </a:xfrm>
          <a:prstGeom prst="rect">
            <a:avLst/>
          </a:prstGeom>
          <a:noFill/>
        </p:spPr>
        <p:txBody>
          <a:bodyPr wrap="none" rtlCol="0">
            <a:spAutoFit/>
          </a:bodyPr>
          <a:lstStyle/>
          <a:p>
            <a:r>
              <a:rPr lang="en-US" sz="4000" dirty="0" smtClean="0">
                <a:solidFill>
                  <a:schemeClr val="accent6"/>
                </a:solidFill>
                <a:latin typeface="Zapf Dingbats"/>
                <a:ea typeface="Zapf Dingbats"/>
                <a:cs typeface="Zapf Dingbats"/>
                <a:sym typeface="Zapf Dingbats"/>
              </a:rPr>
              <a:t>✗</a:t>
            </a:r>
            <a:endParaRPr lang="en-US" sz="4000" dirty="0"/>
          </a:p>
        </p:txBody>
      </p:sp>
      <p:sp>
        <p:nvSpPr>
          <p:cNvPr id="17" name="TextBox 16"/>
          <p:cNvSpPr txBox="1"/>
          <p:nvPr/>
        </p:nvSpPr>
        <p:spPr>
          <a:xfrm>
            <a:off x="2523366" y="5497297"/>
            <a:ext cx="4077359" cy="523220"/>
          </a:xfrm>
          <a:prstGeom prst="rect">
            <a:avLst/>
          </a:prstGeom>
          <a:noFill/>
        </p:spPr>
        <p:txBody>
          <a:bodyPr wrap="square" rtlCol="0">
            <a:spAutoFit/>
          </a:bodyPr>
          <a:lstStyle/>
          <a:p>
            <a:pPr algn="ctr"/>
            <a:r>
              <a:rPr lang="en-US" sz="2800" dirty="0" smtClean="0">
                <a:solidFill>
                  <a:schemeClr val="accent4">
                    <a:lumMod val="75000"/>
                  </a:schemeClr>
                </a:solidFill>
                <a:latin typeface="Marker Felt"/>
                <a:ea typeface="Zapf Dingbats"/>
                <a:cs typeface="Marker Felt"/>
                <a:sym typeface="Zapf Dingbats"/>
              </a:rPr>
              <a:t>?</a:t>
            </a:r>
            <a:r>
              <a:rPr lang="en-US" dirty="0" smtClean="0">
                <a:latin typeface="Zapf Dingbats"/>
                <a:ea typeface="Zapf Dingbats"/>
                <a:cs typeface="Zapf Dingbats"/>
                <a:sym typeface="Zapf Dingbats"/>
              </a:rPr>
              <a:t> </a:t>
            </a:r>
            <a:r>
              <a:rPr lang="en-US" dirty="0" smtClean="0">
                <a:ea typeface="Zapf Dingbats"/>
                <a:cs typeface="Zapf Dingbats"/>
                <a:sym typeface="Zapf Dingbats"/>
              </a:rPr>
              <a:t>I might know someone</a:t>
            </a:r>
            <a:endParaRPr lang="en-US" dirty="0"/>
          </a:p>
        </p:txBody>
      </p:sp>
      <p:sp>
        <p:nvSpPr>
          <p:cNvPr id="18" name="TextBox 17"/>
          <p:cNvSpPr txBox="1"/>
          <p:nvPr/>
        </p:nvSpPr>
        <p:spPr>
          <a:xfrm>
            <a:off x="4150687" y="3037266"/>
            <a:ext cx="391115" cy="523220"/>
          </a:xfrm>
          <a:prstGeom prst="rect">
            <a:avLst/>
          </a:prstGeom>
          <a:noFill/>
        </p:spPr>
        <p:txBody>
          <a:bodyPr wrap="square" rtlCol="0">
            <a:spAutoFit/>
          </a:bodyPr>
          <a:lstStyle/>
          <a:p>
            <a:r>
              <a:rPr lang="en-US" sz="2800" dirty="0" smtClean="0">
                <a:solidFill>
                  <a:schemeClr val="accent4">
                    <a:lumMod val="75000"/>
                  </a:schemeClr>
                </a:solidFill>
                <a:latin typeface="Marker Felt"/>
                <a:ea typeface="Zapf Dingbats"/>
                <a:cs typeface="Marker Felt"/>
                <a:sym typeface="Zapf Dingbats"/>
              </a:rPr>
              <a:t>?</a:t>
            </a:r>
            <a:endParaRPr lang="en-US" sz="2800" dirty="0"/>
          </a:p>
        </p:txBody>
      </p:sp>
    </p:spTree>
    <p:extLst>
      <p:ext uri="{BB962C8B-B14F-4D97-AF65-F5344CB8AC3E}">
        <p14:creationId xmlns:p14="http://schemas.microsoft.com/office/powerpoint/2010/main" val="17766597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Custom 1">
      <a:dk1>
        <a:srgbClr val="341364"/>
      </a:dk1>
      <a:lt1>
        <a:sysClr val="window" lastClr="FFFFFF"/>
      </a:lt1>
      <a:dk2>
        <a:srgbClr val="341364"/>
      </a:dk2>
      <a:lt2>
        <a:srgbClr val="66988B"/>
      </a:lt2>
      <a:accent1>
        <a:srgbClr val="275944"/>
      </a:accent1>
      <a:accent2>
        <a:srgbClr val="457BD4"/>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2998</TotalTime>
  <Words>524</Words>
  <Application>Microsoft Office PowerPoint</Application>
  <PresentationFormat>On-screen Show (4:3)</PresentationFormat>
  <Paragraphs>174</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Breeze</vt:lpstr>
      <vt:lpstr>Building a Referral Network Creating a Continuum of Care</vt:lpstr>
      <vt:lpstr>Personal Financial Management Services</vt:lpstr>
      <vt:lpstr>What is Financial Counseling?</vt:lpstr>
      <vt:lpstr>Personal Financial Management Services</vt:lpstr>
      <vt:lpstr>Personal Financial Management Services</vt:lpstr>
      <vt:lpstr>Typical Financial Planner Target Client v. Actual</vt:lpstr>
      <vt:lpstr>Financial Planning Services</vt:lpstr>
      <vt:lpstr>Building Referral Relationships</vt:lpstr>
      <vt:lpstr>Referral Gap Analysis</vt:lpstr>
      <vt:lpstr>Referral Gap Analysis</vt:lpstr>
      <vt:lpstr>Establishing Parameters</vt:lpstr>
      <vt:lpstr>Places to Start</vt:lpstr>
      <vt:lpstr>Referrals are Not a Two-Way Street…</vt:lpstr>
      <vt:lpstr>Cultivating Relationships</vt:lpstr>
      <vt:lpstr>Questions</vt:lpstr>
    </vt:vector>
  </TitlesOfParts>
  <Company>Serco,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Dylan Ross</dc:creator>
  <cp:lastModifiedBy>Sheryl</cp:lastModifiedBy>
  <cp:revision>58</cp:revision>
  <cp:lastPrinted>2015-11-17T18:06:41Z</cp:lastPrinted>
  <dcterms:created xsi:type="dcterms:W3CDTF">2015-04-14T11:27:01Z</dcterms:created>
  <dcterms:modified xsi:type="dcterms:W3CDTF">2015-11-24T20:08:38Z</dcterms:modified>
</cp:coreProperties>
</file>